
<file path=[Content_Types].xml><?xml version="1.0" encoding="utf-8"?>
<Types xmlns="http://schemas.openxmlformats.org/package/2006/content-types">
  <Default Extension="png" ContentType="image/png"/>
  <Default Extension="svg" ContentType="image/svg+xml"/>
  <Default Extension="jpeg" ContentType="image/jpeg"/>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5.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slideLayouts/slideLayout11.xml" ContentType="application/vnd.openxmlformats-officedocument.presentationml.slideLayou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handoutMasterIdLst>
    <p:handoutMasterId r:id="rId13"/>
  </p:handoutMasterIdLst>
  <p:sldIdLst>
    <p:sldId id="257" r:id="rId2"/>
    <p:sldId id="258" r:id="rId3"/>
    <p:sldId id="321" r:id="rId4"/>
    <p:sldId id="3399" r:id="rId5"/>
    <p:sldId id="4069" r:id="rId6"/>
    <p:sldId id="4097" r:id="rId7"/>
    <p:sldId id="4094" r:id="rId8"/>
    <p:sldId id="4096" r:id="rId9"/>
    <p:sldId id="325" r:id="rId10"/>
    <p:sldId id="4093" r:id="rId1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C4B1156A-380E-4F78-BDF5-A606A8083BF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765" autoAdjust="0"/>
    <p:restoredTop sz="56460" autoAdjust="0"/>
  </p:normalViewPr>
  <p:slideViewPr>
    <p:cSldViewPr snapToGrid="0">
      <p:cViewPr varScale="1">
        <p:scale>
          <a:sx n="58" d="100"/>
          <a:sy n="58" d="100"/>
        </p:scale>
        <p:origin x="1896" y="72"/>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howGuides="1">
      <p:cViewPr varScale="1">
        <p:scale>
          <a:sx n="69" d="100"/>
          <a:sy n="69" d="100"/>
        </p:scale>
        <p:origin x="2784"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18" Type="http://schemas.openxmlformats.org/officeDocument/2006/relationships/customXml" Target="../customXml/item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20"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D63D5444-F62C-42C3-A75A-D9DBA807730F}" type="datetimeFigureOut">
              <a:rPr lang="en-US" smtClean="0"/>
              <a:t>10/21/2021</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84A4F617-7A30-41D4-AB86-5D833C98E18B}" type="slidenum">
              <a:rPr lang="en-US" smtClean="0"/>
              <a:t>‹#›</a:t>
            </a:fld>
            <a:endParaRPr lang="en-US"/>
          </a:p>
        </p:txBody>
      </p:sp>
    </p:spTree>
    <p:extLst>
      <p:ext uri="{BB962C8B-B14F-4D97-AF65-F5344CB8AC3E}">
        <p14:creationId xmlns:p14="http://schemas.microsoft.com/office/powerpoint/2010/main" val="9946248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12CAA1FA-7B6A-47D2-8D61-F225D71B51FF}" type="datetimeFigureOut">
              <a:rPr lang="en-US" smtClean="0"/>
              <a:t>10/21/2021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B9A179D-2D27-49E2-B022-8EDDA2EFE682}" type="slidenum">
              <a:rPr lang="en-US" smtClean="0"/>
              <a:t>‹#›</a:t>
            </a:fld>
            <a:endParaRPr lang="en-US"/>
          </a:p>
        </p:txBody>
      </p:sp>
    </p:spTree>
    <p:extLst>
      <p:ext uri="{BB962C8B-B14F-4D97-AF65-F5344CB8AC3E}">
        <p14:creationId xmlns:p14="http://schemas.microsoft.com/office/powerpoint/2010/main" val="11746034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latin typeface="Arial" pitchFamily="34" charset="0"/>
                <a:cs typeface="Arial" pitchFamily="34" charset="0"/>
              </a:rPr>
              <a:t>Hello, everyone!</a:t>
            </a:r>
          </a:p>
          <a:p>
            <a:endParaRPr lang="en-US" i="1" dirty="0">
              <a:latin typeface="Arial" pitchFamily="34" charset="0"/>
              <a:cs typeface="Arial" pitchFamily="34" charset="0"/>
            </a:endParaRPr>
          </a:p>
          <a:p>
            <a:r>
              <a:rPr lang="en-US" i="1" dirty="0">
                <a:latin typeface="Arial" pitchFamily="34" charset="0"/>
                <a:cs typeface="Arial" pitchFamily="34" charset="0"/>
              </a:rPr>
              <a:t>Thank you for the opportunity to share my experiences with you.</a:t>
            </a:r>
          </a:p>
          <a:p>
            <a:endParaRPr lang="en-US" i="1" dirty="0">
              <a:latin typeface="Arial" pitchFamily="34" charset="0"/>
              <a:cs typeface="Arial" pitchFamily="34" charset="0"/>
            </a:endParaRPr>
          </a:p>
          <a:p>
            <a:pPr marL="174708" indent="-174708">
              <a:buFont typeface="Arial" panose="020B0604020202020204" pitchFamily="34" charset="0"/>
              <a:buChar char="•"/>
            </a:pPr>
            <a:r>
              <a:rPr lang="en-US" i="1" dirty="0">
                <a:latin typeface="Arial" pitchFamily="34" charset="0"/>
                <a:cs typeface="Arial" pitchFamily="34" charset="0"/>
              </a:rPr>
              <a:t>Business Continuity and Recovery Planner with the Calgary Emergency Management Agency – during this time I have worked in our City of Calgary Emergency Operations Centre for condo fires, events such as Calgary Stampede Parade, Grey Cup, municipal elections and deployed to Fort MacMurray to support the fire response and re-entry. Currently conducting planning for mobile vaccination sites within the City of Calgary </a:t>
            </a:r>
          </a:p>
          <a:p>
            <a:pPr marL="174708" indent="-174708">
              <a:buFont typeface="Arial" panose="020B0604020202020204" pitchFamily="34" charset="0"/>
              <a:buChar char="•"/>
            </a:pPr>
            <a:r>
              <a:rPr lang="en-US" i="1" dirty="0">
                <a:latin typeface="Arial" pitchFamily="34" charset="0"/>
                <a:cs typeface="Arial" pitchFamily="34" charset="0"/>
              </a:rPr>
              <a:t>Volunteer with Team Rubicon – part of the Incident Management Team deployed to Kamloops to support Lytton BC</a:t>
            </a:r>
          </a:p>
          <a:p>
            <a:pPr marL="174708" indent="-174708">
              <a:buFont typeface="Arial" panose="020B0604020202020204" pitchFamily="34" charset="0"/>
              <a:buChar char="•"/>
            </a:pPr>
            <a:r>
              <a:rPr lang="en-US" i="1" dirty="0">
                <a:latin typeface="Arial" pitchFamily="34" charset="0"/>
                <a:cs typeface="Arial" pitchFamily="34" charset="0"/>
              </a:rPr>
              <a:t>Recently taken on a role as an advisor to the Northern Alberta Institute of Technology Program Advisory Committee for the Emergency Management Diploma</a:t>
            </a:r>
            <a:endParaRPr lang="en-US" dirty="0"/>
          </a:p>
        </p:txBody>
      </p:sp>
      <p:sp>
        <p:nvSpPr>
          <p:cNvPr id="4" name="Slide Number Placeholder 3"/>
          <p:cNvSpPr>
            <a:spLocks noGrp="1"/>
          </p:cNvSpPr>
          <p:nvPr>
            <p:ph type="sldNum" sz="quarter" idx="10"/>
          </p:nvPr>
        </p:nvSpPr>
        <p:spPr/>
        <p:txBody>
          <a:bodyPr/>
          <a:lstStyle/>
          <a:p>
            <a:fld id="{1B9A179D-2D27-49E2-B022-8EDDA2EFE682}" type="slidenum">
              <a:rPr lang="en-US" smtClean="0"/>
              <a:t>1</a:t>
            </a:fld>
            <a:endParaRPr lang="en-US"/>
          </a:p>
        </p:txBody>
      </p:sp>
    </p:spTree>
    <p:extLst>
      <p:ext uri="{BB962C8B-B14F-4D97-AF65-F5344CB8AC3E}">
        <p14:creationId xmlns:p14="http://schemas.microsoft.com/office/powerpoint/2010/main" val="15424225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9A179D-2D27-49E2-B022-8EDDA2EFE682}" type="slidenum">
              <a:rPr lang="en-US" smtClean="0"/>
              <a:t>10</a:t>
            </a:fld>
            <a:endParaRPr lang="en-US"/>
          </a:p>
        </p:txBody>
      </p:sp>
    </p:spTree>
    <p:extLst>
      <p:ext uri="{BB962C8B-B14F-4D97-AF65-F5344CB8AC3E}">
        <p14:creationId xmlns:p14="http://schemas.microsoft.com/office/powerpoint/2010/main" val="11673950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start off by talking about why it is important to discuss re-entry. It often gets lumped in as part of recovery but as we go through the two examples you will see that re-entry does not always correlate with recovery.</a:t>
            </a:r>
          </a:p>
          <a:p>
            <a:endParaRPr lang="en-US" dirty="0"/>
          </a:p>
          <a:p>
            <a:r>
              <a:rPr lang="en-US" dirty="0"/>
              <a:t>We will discuss the criteria that needs to be considered when planning for and implementing re-entry strategies.</a:t>
            </a:r>
          </a:p>
          <a:p>
            <a:endParaRPr lang="en-US" dirty="0"/>
          </a:p>
          <a:p>
            <a:r>
              <a:rPr lang="en-US" dirty="0"/>
              <a:t>Then we will look at two different incidents that have required re-entry planning– COVID and wildfires.</a:t>
            </a:r>
          </a:p>
        </p:txBody>
      </p:sp>
      <p:sp>
        <p:nvSpPr>
          <p:cNvPr id="4" name="Slide Number Placeholder 3"/>
          <p:cNvSpPr>
            <a:spLocks noGrp="1"/>
          </p:cNvSpPr>
          <p:nvPr>
            <p:ph type="sldNum" sz="quarter" idx="5"/>
          </p:nvPr>
        </p:nvSpPr>
        <p:spPr/>
        <p:txBody>
          <a:bodyPr/>
          <a:lstStyle/>
          <a:p>
            <a:fld id="{1B9A179D-2D27-49E2-B022-8EDDA2EFE682}" type="slidenum">
              <a:rPr lang="en-US" smtClean="0"/>
              <a:t>2</a:t>
            </a:fld>
            <a:endParaRPr lang="en-US"/>
          </a:p>
        </p:txBody>
      </p:sp>
    </p:spTree>
    <p:extLst>
      <p:ext uri="{BB962C8B-B14F-4D97-AF65-F5344CB8AC3E}">
        <p14:creationId xmlns:p14="http://schemas.microsoft.com/office/powerpoint/2010/main" val="21106623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According to the United Nations Food and Agriculture Organization, disasters happen three times more often today, than in the 1970s and 1980s. Something else to consider is that communities that are evacuated due to incidents such as wildfires are sometimes allowed to re-enter their community only to be evacuated yet again. Part of re-entry planning is having a re-exit strategy.</a:t>
            </a:r>
          </a:p>
          <a:p>
            <a:endParaRPr lang="en-US" dirty="0"/>
          </a:p>
          <a:p>
            <a:r>
              <a:rPr lang="en-US" dirty="0"/>
              <a:t>People are being evacuated for longer amounts of time. Previous planning around people being evacuated for three to seven days (a length of time often heard when telling people to put together to go kits) is no longer sufficient. When people are evacuated for months at a time things such as re-routing postal service, shutting off utilities, security of the area, residences and businesses, and starting the school year have to be considered and then re-evaluated as people start to re-enter the community. </a:t>
            </a:r>
          </a:p>
          <a:p>
            <a:endParaRPr lang="en-US" dirty="0"/>
          </a:p>
          <a:p>
            <a:r>
              <a:rPr lang="en-US" dirty="0"/>
              <a:t>Planning has focused on mitigation, preparedness, response and recovery. Business continuity planning has helped to highlight the need to maintain essential services and help small businesses plan for disasters. Some of the concepts, such as prioritization of services and contingency planning can help with re-entry planning  </a:t>
            </a:r>
          </a:p>
          <a:p>
            <a:endParaRPr lang="en-US" dirty="0"/>
          </a:p>
        </p:txBody>
      </p:sp>
      <p:sp>
        <p:nvSpPr>
          <p:cNvPr id="4" name="Slide Number Placeholder 3"/>
          <p:cNvSpPr>
            <a:spLocks noGrp="1"/>
          </p:cNvSpPr>
          <p:nvPr>
            <p:ph type="sldNum" sz="quarter" idx="5"/>
          </p:nvPr>
        </p:nvSpPr>
        <p:spPr/>
        <p:txBody>
          <a:bodyPr/>
          <a:lstStyle/>
          <a:p>
            <a:fld id="{1B9A179D-2D27-49E2-B022-8EDDA2EFE682}" type="slidenum">
              <a:rPr lang="en-US" smtClean="0"/>
              <a:t>3</a:t>
            </a:fld>
            <a:endParaRPr lang="en-US"/>
          </a:p>
        </p:txBody>
      </p:sp>
    </p:spTree>
    <p:extLst>
      <p:ext uri="{BB962C8B-B14F-4D97-AF65-F5344CB8AC3E}">
        <p14:creationId xmlns:p14="http://schemas.microsoft.com/office/powerpoint/2010/main" val="14641314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I am going to describe the general criteria for re-entry then use two examples, COVID and wildfires to show how they are applied.</a:t>
            </a:r>
          </a:p>
          <a:p>
            <a:endParaRPr lang="en-US" b="1" dirty="0"/>
          </a:p>
          <a:p>
            <a:r>
              <a:rPr lang="en-US" b="0" dirty="0"/>
              <a:t>One of the first considerations and the most important is:</a:t>
            </a:r>
          </a:p>
          <a:p>
            <a:endParaRPr lang="en-US" b="0" dirty="0"/>
          </a:p>
          <a:p>
            <a:r>
              <a:rPr lang="en-US" b="1" dirty="0"/>
              <a:t>People</a:t>
            </a:r>
          </a:p>
          <a:p>
            <a:pPr marL="174708" indent="-174708">
              <a:buFont typeface="Arial" panose="020B0604020202020204" pitchFamily="34" charset="0"/>
              <a:buChar char="•"/>
            </a:pPr>
            <a:r>
              <a:rPr lang="en-US" b="0" dirty="0"/>
              <a:t>Identify your audience (who is your messaging, education and awareness targeting) – public, staff, clients, Mayor/Council, CAO, Senior Management, etc.</a:t>
            </a:r>
          </a:p>
          <a:p>
            <a:pPr marL="174708" indent="-174708">
              <a:buFont typeface="Arial" panose="020B0604020202020204" pitchFamily="34" charset="0"/>
              <a:buChar char="•"/>
            </a:pPr>
            <a:r>
              <a:rPr lang="en-US" b="0" dirty="0"/>
              <a:t>Identify their needs – remember Maslow’s hierarchy of needs? Physiological and safety needs have to be addressed before people can move on to  love and belonging, esteem and self-actualization. We need to empower people but before that can happen their most basic needs for shelter, water, food, warmth, rest and health have to be taken care of.</a:t>
            </a:r>
          </a:p>
          <a:p>
            <a:pPr marL="174708" indent="-174708">
              <a:buFont typeface="Arial" panose="020B0604020202020204" pitchFamily="34" charset="0"/>
              <a:buChar char="•"/>
            </a:pPr>
            <a:r>
              <a:rPr lang="en-US" b="0" dirty="0"/>
              <a:t>Plan to address those needs – most often realized through Emergency Social Services in the community in partnership with non-government organizations</a:t>
            </a:r>
          </a:p>
          <a:p>
            <a:endParaRPr lang="en-US" b="0" dirty="0"/>
          </a:p>
          <a:p>
            <a:endParaRPr lang="en-US" b="1" dirty="0"/>
          </a:p>
          <a:p>
            <a:r>
              <a:rPr lang="en-US" b="1" dirty="0"/>
              <a:t>Functions</a:t>
            </a:r>
          </a:p>
          <a:p>
            <a:pPr marL="174708" indent="-174708">
              <a:buFont typeface="Arial" panose="020B0604020202020204" pitchFamily="34" charset="0"/>
              <a:buChar char="•"/>
            </a:pPr>
            <a:r>
              <a:rPr lang="en-US" dirty="0"/>
              <a:t>What programs, services are essential?</a:t>
            </a:r>
          </a:p>
          <a:p>
            <a:pPr marL="174708" indent="-174708">
              <a:buFont typeface="Arial" panose="020B0604020202020204" pitchFamily="34" charset="0"/>
              <a:buChar char="•"/>
            </a:pPr>
            <a:r>
              <a:rPr lang="en-US" dirty="0"/>
              <a:t>What must be in place before a safe return to work or the community?</a:t>
            </a:r>
          </a:p>
          <a:p>
            <a:pPr marL="174708" indent="-174708">
              <a:buFont typeface="Arial" panose="020B0604020202020204" pitchFamily="34" charset="0"/>
              <a:buChar char="•"/>
            </a:pPr>
            <a:r>
              <a:rPr lang="en-US" dirty="0"/>
              <a:t>Returning hundreds or thousands of people to a community requires planning to ensure that shelter food, pharmacy, banking, postal services are available – that is the services that support the needs</a:t>
            </a:r>
          </a:p>
          <a:p>
            <a:endParaRPr lang="en-US" b="1" dirty="0"/>
          </a:p>
          <a:p>
            <a:endParaRPr lang="en-US" b="1" dirty="0"/>
          </a:p>
          <a:p>
            <a:r>
              <a:rPr lang="en-US" b="1" dirty="0"/>
              <a:t>Communications</a:t>
            </a:r>
          </a:p>
          <a:p>
            <a:pPr marL="174708" indent="-174708">
              <a:buFont typeface="Arial" panose="020B0604020202020204" pitchFamily="34" charset="0"/>
              <a:buChar char="•"/>
            </a:pPr>
            <a:r>
              <a:rPr lang="en-US" dirty="0"/>
              <a:t>Clear policy guidance and frequent communications with all the public/staff will be critical to minimizing concerns during a very high stress period. The potential for concern about these issues should not be underestimated.</a:t>
            </a:r>
          </a:p>
          <a:p>
            <a:pPr marL="174708" indent="-174708">
              <a:buFont typeface="Arial" panose="020B0604020202020204" pitchFamily="34" charset="0"/>
              <a:buChar char="•"/>
            </a:pPr>
            <a:r>
              <a:rPr lang="en-US" dirty="0"/>
              <a:t>Use a variety of platforms to reach the greatest number of people</a:t>
            </a:r>
          </a:p>
          <a:p>
            <a:pPr marL="174708" indent="-174708">
              <a:buFont typeface="Arial" panose="020B0604020202020204" pitchFamily="34" charset="0"/>
              <a:buChar char="•"/>
            </a:pPr>
            <a:r>
              <a:rPr lang="en-US" dirty="0"/>
              <a:t>Create clear, consistent messaging working with stakeholders so that all partners are delivering the same messages</a:t>
            </a:r>
          </a:p>
          <a:p>
            <a:pPr marL="174708" indent="-174708">
              <a:buFont typeface="Arial" panose="020B0604020202020204" pitchFamily="34" charset="0"/>
              <a:buChar char="•"/>
            </a:pPr>
            <a:endParaRPr lang="en-US" dirty="0"/>
          </a:p>
          <a:p>
            <a:endParaRPr lang="en-US" dirty="0"/>
          </a:p>
          <a:p>
            <a:r>
              <a:rPr lang="en-US" b="1" dirty="0"/>
              <a:t>Facilities</a:t>
            </a:r>
          </a:p>
          <a:p>
            <a:pPr marL="174708" indent="-174708">
              <a:buFont typeface="Arial" panose="020B0604020202020204" pitchFamily="34" charset="0"/>
              <a:buChar char="•"/>
            </a:pPr>
            <a:r>
              <a:rPr lang="en-US" dirty="0"/>
              <a:t>A key step in planning is to determine the condition of facilities after an event. </a:t>
            </a:r>
          </a:p>
          <a:p>
            <a:pPr marL="174708" indent="-174708">
              <a:buFont typeface="Arial" panose="020B0604020202020204" pitchFamily="34" charset="0"/>
              <a:buChar char="•"/>
            </a:pPr>
            <a:r>
              <a:rPr lang="en-US" dirty="0"/>
              <a:t>A rapid damage assessment may be performed to determine the general condition of facilities.</a:t>
            </a:r>
          </a:p>
          <a:p>
            <a:pPr marL="174708" indent="-174708">
              <a:buFont typeface="Arial" panose="020B0604020202020204" pitchFamily="34" charset="0"/>
              <a:buChar char="•"/>
            </a:pPr>
            <a:r>
              <a:rPr lang="en-US" dirty="0"/>
              <a:t>A detailed damage assessment requires information from a structural engineer or other similar experts. </a:t>
            </a:r>
          </a:p>
          <a:p>
            <a:endParaRPr lang="en-US" dirty="0"/>
          </a:p>
          <a:p>
            <a:r>
              <a:rPr lang="en-US" dirty="0"/>
              <a:t>Critical Infrastructure, e.g., bridges, utilities needs to be inspected. </a:t>
            </a:r>
          </a:p>
          <a:p>
            <a:endParaRPr lang="en-US" dirty="0"/>
          </a:p>
          <a:p>
            <a:r>
              <a:rPr lang="en-US" dirty="0"/>
              <a:t>Depending upon the type and severity of the incident, temporary housing may have to be found or in the case of office space in COVID, staff may need to be </a:t>
            </a:r>
            <a:r>
              <a:rPr lang="en-US" dirty="0" err="1"/>
              <a:t>accommodated.as</a:t>
            </a:r>
            <a:r>
              <a:rPr lang="en-US" dirty="0"/>
              <a:t> staff return to the office, will cubicles suffice? Will new floor plans need to be created? </a:t>
            </a:r>
          </a:p>
          <a:p>
            <a:endParaRPr lang="en-US" dirty="0"/>
          </a:p>
          <a:p>
            <a:r>
              <a:rPr lang="en-US" b="1" dirty="0"/>
              <a:t>Records</a:t>
            </a:r>
          </a:p>
          <a:p>
            <a:pPr marL="174708" indent="-174708">
              <a:buFont typeface="Arial" panose="020B0604020202020204" pitchFamily="34" charset="0"/>
              <a:buChar char="•"/>
            </a:pPr>
            <a:r>
              <a:rPr lang="en-US" b="0" dirty="0"/>
              <a:t>Identify records affected by the incident.</a:t>
            </a:r>
          </a:p>
          <a:p>
            <a:pPr marL="174708" indent="-174708">
              <a:buFont typeface="Arial" panose="020B0604020202020204" pitchFamily="34" charset="0"/>
              <a:buChar char="•"/>
            </a:pPr>
            <a:r>
              <a:rPr lang="en-US" b="0" dirty="0"/>
              <a:t>Transition or recover essential records and databases.</a:t>
            </a:r>
          </a:p>
          <a:p>
            <a:pPr marL="174708" indent="-174708">
              <a:buFont typeface="Arial" panose="020B0604020202020204" pitchFamily="34" charset="0"/>
              <a:buChar char="•"/>
            </a:pPr>
            <a:endParaRPr lang="en-US" b="0" dirty="0"/>
          </a:p>
          <a:p>
            <a:r>
              <a:rPr lang="en-US" b="0" dirty="0"/>
              <a:t>Depending upon the extent of damage or loss, some records may have to be re-developed. Any safety or legal records should be prioritized, e.g., safety procedures, bylaws, etc.</a:t>
            </a:r>
          </a:p>
          <a:p>
            <a:endParaRPr lang="en-US" b="0" dirty="0"/>
          </a:p>
          <a:p>
            <a:endParaRPr lang="en-US" dirty="0"/>
          </a:p>
        </p:txBody>
      </p:sp>
      <p:sp>
        <p:nvSpPr>
          <p:cNvPr id="4" name="Slide Number Placeholder 3"/>
          <p:cNvSpPr>
            <a:spLocks noGrp="1"/>
          </p:cNvSpPr>
          <p:nvPr>
            <p:ph type="sldNum" sz="quarter" idx="5"/>
          </p:nvPr>
        </p:nvSpPr>
        <p:spPr/>
        <p:txBody>
          <a:bodyPr/>
          <a:lstStyle/>
          <a:p>
            <a:fld id="{1B9A179D-2D27-49E2-B022-8EDDA2EFE682}" type="slidenum">
              <a:rPr lang="en-US" smtClean="0"/>
              <a:t>4</a:t>
            </a:fld>
            <a:endParaRPr lang="en-US"/>
          </a:p>
        </p:txBody>
      </p:sp>
    </p:spTree>
    <p:extLst>
      <p:ext uri="{BB962C8B-B14F-4D97-AF65-F5344CB8AC3E}">
        <p14:creationId xmlns:p14="http://schemas.microsoft.com/office/powerpoint/2010/main" val="38736933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Approximately a third of City staff, up to 5,000 people, have been working from home since March 2020. The City of Calgary has had to move the target date of re-entry back three times. Originally staff were to return to the office in September, then October and now it is January 3</a:t>
            </a:r>
            <a:r>
              <a:rPr lang="en-US" b="0" baseline="30000" dirty="0"/>
              <a:t>rd</a:t>
            </a:r>
            <a:r>
              <a:rPr lang="en-US" b="0" dirty="0"/>
              <a:t>. </a:t>
            </a:r>
          </a:p>
          <a:p>
            <a:endParaRPr lang="en-US" b="1" dirty="0"/>
          </a:p>
          <a:p>
            <a:r>
              <a:rPr lang="en-US" b="0" dirty="0"/>
              <a:t>Safety Advisors, Human Resources, Customer Service and Communications and Business Continuity Coordinators have been working with the Corporate Rapid Response Team (including IT, Security, Facilities Management, Environmental and Safety Management) to develop procedures, re-entry and re-exit plans.</a:t>
            </a:r>
          </a:p>
          <a:p>
            <a:endParaRPr lang="en-US" b="1" dirty="0"/>
          </a:p>
          <a:p>
            <a:r>
              <a:rPr lang="en-US" b="1" dirty="0"/>
              <a:t>People</a:t>
            </a:r>
          </a:p>
          <a:p>
            <a:r>
              <a:rPr lang="en-US" b="0" dirty="0"/>
              <a:t>Though re-entry strategies are focused on those staff returning to work, consideration also should be given to those that have remained working in the office to support and to front line workers. They have remained, working with COVID protocols, working front counters, being in the public. Having staff return to the office will disrupt office patterns that have emerged over the last 18 months. </a:t>
            </a:r>
          </a:p>
          <a:p>
            <a:endParaRPr lang="en-US" b="0" dirty="0"/>
          </a:p>
          <a:p>
            <a:r>
              <a:rPr lang="en-US" b="0" dirty="0"/>
              <a:t>In Calgary, business units are being encouraged to work together with their leadership team and Business Continuity Coordinator to determine what they need to implement the Corporate standards and criteria in their respective areas.</a:t>
            </a:r>
          </a:p>
          <a:p>
            <a:endParaRPr lang="en-US" b="0" dirty="0"/>
          </a:p>
          <a:p>
            <a:r>
              <a:rPr lang="en-US" b="1" dirty="0"/>
              <a:t>Determine who, when and how staff will return to the workplace.</a:t>
            </a:r>
          </a:p>
          <a:p>
            <a:r>
              <a:rPr lang="en-US" b="0" dirty="0"/>
              <a:t>We started this process twice now, going into a third– with some initial processes and plans developed, communicated to staff only for COVID cases to go up and conditions worsen – some staff went back to work only to be sent home again. </a:t>
            </a:r>
          </a:p>
          <a:p>
            <a:endParaRPr lang="en-US" b="0" dirty="0"/>
          </a:p>
          <a:p>
            <a:r>
              <a:rPr lang="en-US" b="0" dirty="0"/>
              <a:t>Continually check-in with your staff to ensure that concerns are heard, understood and addressed. Resources including re-boarding and orientation packages have been developed and online tools and courses</a:t>
            </a:r>
          </a:p>
          <a:p>
            <a:endParaRPr lang="en-US" b="0" dirty="0"/>
          </a:p>
          <a:p>
            <a:r>
              <a:rPr lang="en-US" b="1" dirty="0"/>
              <a:t>Functions</a:t>
            </a:r>
          </a:p>
          <a:p>
            <a:r>
              <a:rPr lang="en-US" b="0" dirty="0"/>
              <a:t>Return of IT equipment to work will be one of the biggest functions affected. </a:t>
            </a:r>
          </a:p>
          <a:p>
            <a:r>
              <a:rPr lang="en-US" b="0" dirty="0"/>
              <a:t>Corporate IT will be refining the deployment plan on how to assist staff to reconnect their equipment in the corporate workspace. They have provided a survey to staff to determine their IT support needs and are providing the option to hook up your own equipment when you get back to the office or make an appointment to have IT provide the service.</a:t>
            </a:r>
          </a:p>
          <a:p>
            <a:endParaRPr lang="en-US" b="0" dirty="0"/>
          </a:p>
          <a:p>
            <a:r>
              <a:rPr lang="en-US" b="1" dirty="0"/>
              <a:t>Communications</a:t>
            </a:r>
          </a:p>
          <a:p>
            <a:pPr marL="174708" indent="-174708">
              <a:buFont typeface="Arial" panose="020B0604020202020204" pitchFamily="34" charset="0"/>
              <a:buChar char="•"/>
            </a:pPr>
            <a:r>
              <a:rPr lang="en-US" dirty="0"/>
              <a:t>Staff: Town Halls with City Manager, Chief of Calgary Emergency Management Agency, Facilities, Environmental Safety Management, email updates from City Manager</a:t>
            </a:r>
          </a:p>
          <a:p>
            <a:pPr marL="0" indent="0">
              <a:buFont typeface="Arial" panose="020B0604020202020204" pitchFamily="34" charset="0"/>
              <a:buNone/>
            </a:pPr>
            <a:endParaRPr lang="en-US" dirty="0"/>
          </a:p>
          <a:p>
            <a:r>
              <a:rPr lang="en-US" dirty="0"/>
              <a:t>MANAGE EXPECTATIONS –talk more on the next slide about this</a:t>
            </a:r>
          </a:p>
          <a:p>
            <a:endParaRPr lang="en-US" dirty="0"/>
          </a:p>
          <a:p>
            <a:r>
              <a:rPr lang="en-US" b="1" dirty="0"/>
              <a:t>Facilities</a:t>
            </a:r>
            <a:r>
              <a:rPr lang="en-US" dirty="0"/>
              <a:t> </a:t>
            </a:r>
          </a:p>
          <a:p>
            <a:pPr marL="174708" indent="-174708">
              <a:buFont typeface="Arial" panose="020B0604020202020204" pitchFamily="34" charset="0"/>
              <a:buChar char="•"/>
            </a:pPr>
            <a:r>
              <a:rPr lang="en-US" dirty="0"/>
              <a:t>Indoor Air quality has been improved via increase in fresh air intake volumes and increase in filtration rates. </a:t>
            </a:r>
          </a:p>
          <a:p>
            <a:pPr marL="174708" indent="-174708">
              <a:buFont typeface="Arial" panose="020B0604020202020204" pitchFamily="34" charset="0"/>
              <a:buChar char="•"/>
            </a:pPr>
            <a:r>
              <a:rPr lang="en-US" dirty="0"/>
              <a:t>Janitorial cleaning will continue for high-touch areas</a:t>
            </a:r>
          </a:p>
          <a:p>
            <a:pPr marL="174708" indent="-174708">
              <a:buFont typeface="Arial" panose="020B0604020202020204" pitchFamily="34" charset="0"/>
              <a:buChar char="•"/>
            </a:pPr>
            <a:r>
              <a:rPr lang="en-US" dirty="0"/>
              <a:t>Covid mitigations will gradually reduce as occupancy increases depending upon the Business Unit.   Some office areas may see one way travel removed, while queuing markers may remain at public facing counters.  </a:t>
            </a:r>
          </a:p>
          <a:p>
            <a:pPr marL="174708" indent="-174708">
              <a:buFont typeface="Arial" panose="020B0604020202020204" pitchFamily="34" charset="0"/>
              <a:buChar char="•"/>
            </a:pPr>
            <a:r>
              <a:rPr lang="en-US" dirty="0"/>
              <a:t>Monitoring and online reporting of COVID illnesses, clusters, and outbreaks will continue.</a:t>
            </a:r>
          </a:p>
          <a:p>
            <a:pPr marL="174708" indent="-174708">
              <a:buFont typeface="Arial" panose="020B0604020202020204" pitchFamily="34" charset="0"/>
              <a:buChar char="•"/>
            </a:pPr>
            <a:r>
              <a:rPr lang="en-US" dirty="0"/>
              <a:t>Corporate security will ensure building access is available for staff accordingly and will remain a visible presence in facilities. </a:t>
            </a:r>
          </a:p>
          <a:p>
            <a:pPr marL="174708" indent="-174708">
              <a:buFont typeface="Arial" panose="020B0604020202020204" pitchFamily="34" charset="0"/>
              <a:buChar char="•"/>
            </a:pPr>
            <a:endParaRPr lang="en-US" dirty="0"/>
          </a:p>
          <a:p>
            <a:endParaRPr lang="en-US" b="1" dirty="0"/>
          </a:p>
          <a:p>
            <a:r>
              <a:rPr lang="en-US" b="1" dirty="0"/>
              <a:t>Records</a:t>
            </a:r>
          </a:p>
          <a:p>
            <a:pPr marL="174708" indent="-174708">
              <a:buFont typeface="Arial" panose="020B0604020202020204" pitchFamily="34" charset="0"/>
              <a:buChar char="•"/>
            </a:pPr>
            <a:r>
              <a:rPr lang="en-US" dirty="0"/>
              <a:t>COVID has not had a huge impact in the way of loss of records but has changed how we manage records. </a:t>
            </a:r>
          </a:p>
          <a:p>
            <a:pPr marL="174708" indent="-174708">
              <a:buFont typeface="Arial" panose="020B0604020202020204" pitchFamily="34" charset="0"/>
              <a:buChar char="•"/>
            </a:pPr>
            <a:r>
              <a:rPr lang="en-US" dirty="0"/>
              <a:t>Moving to more file sharing on Microsoft Teams</a:t>
            </a:r>
          </a:p>
          <a:p>
            <a:pPr marL="174708" indent="-174708">
              <a:buFont typeface="Arial" panose="020B0604020202020204" pitchFamily="34" charset="0"/>
              <a:buChar char="•"/>
            </a:pPr>
            <a:r>
              <a:rPr lang="en-US" dirty="0"/>
              <a:t>Many procedures, protocols, even bylaws and orders developed and implemented. What are we going to do with all of it? Do not want to lose it – Y2K good example</a:t>
            </a:r>
          </a:p>
          <a:p>
            <a:pPr marL="174708" indent="-174708">
              <a:buFont typeface="Arial" panose="020B0604020202020204" pitchFamily="34" charset="0"/>
              <a:buChar char="•"/>
            </a:pPr>
            <a:r>
              <a:rPr lang="en-US" dirty="0"/>
              <a:t>Consideration moving forward is going to include what will we continue with in the way of processes. </a:t>
            </a:r>
          </a:p>
          <a:p>
            <a:pPr marL="174708" indent="-174708">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1B9A179D-2D27-49E2-B022-8EDDA2EFE682}" type="slidenum">
              <a:rPr lang="en-US" smtClean="0"/>
              <a:t>5</a:t>
            </a:fld>
            <a:endParaRPr lang="en-US"/>
          </a:p>
        </p:txBody>
      </p:sp>
    </p:spTree>
    <p:extLst>
      <p:ext uri="{BB962C8B-B14F-4D97-AF65-F5344CB8AC3E}">
        <p14:creationId xmlns:p14="http://schemas.microsoft.com/office/powerpoint/2010/main" val="28439958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Be as transparent as possible, even if decisions aren't final. One way is to give a general time frame of return.</a:t>
            </a:r>
          </a:p>
          <a:p>
            <a:endParaRPr lang="en-US" dirty="0"/>
          </a:p>
          <a:p>
            <a:r>
              <a:rPr lang="en-US" dirty="0"/>
              <a:t>Employees want to understand the rationale for decisions. And they also understand that the situation is really fluid. If leaders could be authentic about that, and communicate that in a clear and consistent way, that goes a long way with employees.“</a:t>
            </a:r>
          </a:p>
          <a:p>
            <a:endParaRPr lang="en-US" dirty="0"/>
          </a:p>
          <a:p>
            <a:pPr marL="174708" indent="-174708">
              <a:buFont typeface="Arial" panose="020B0604020202020204" pitchFamily="34" charset="0"/>
              <a:buChar char="•"/>
            </a:pPr>
            <a:r>
              <a:rPr lang="en-US" dirty="0"/>
              <a:t>Consistently communicate – even if you don’t have a clear answer keep staff up to date with what you </a:t>
            </a:r>
            <a:r>
              <a:rPr lang="en-US" i="1" dirty="0"/>
              <a:t>do</a:t>
            </a:r>
            <a:r>
              <a:rPr lang="en-US" dirty="0"/>
              <a:t> know. </a:t>
            </a:r>
          </a:p>
          <a:p>
            <a:pPr marL="174708" indent="-174708">
              <a:buFont typeface="Arial" panose="020B0604020202020204" pitchFamily="34" charset="0"/>
              <a:buChar char="•"/>
            </a:pPr>
            <a:r>
              <a:rPr lang="en-US" dirty="0"/>
              <a:t>Allow for transition - when able, accommodate staff, e.g., there may be childcare or care for elderly parents that staff must arrange for. Not every aspect of people’s lives will be lining up to return to pre-COVID times.</a:t>
            </a:r>
          </a:p>
          <a:p>
            <a:pPr marL="174708" indent="-174708">
              <a:buFont typeface="Arial" panose="020B0604020202020204" pitchFamily="34" charset="0"/>
              <a:buChar char="•"/>
            </a:pPr>
            <a:r>
              <a:rPr lang="en-US" dirty="0"/>
              <a:t>Acknowledge efforts by saying thank-you – simple, timely recognition goes a long way. </a:t>
            </a:r>
          </a:p>
          <a:p>
            <a:pPr marL="174708" indent="-174708">
              <a:buFont typeface="Arial" panose="020B0604020202020204" pitchFamily="34" charset="0"/>
              <a:buChar char="•"/>
            </a:pPr>
            <a:r>
              <a:rPr lang="en-US" dirty="0"/>
              <a:t>Manage employee expectations whenever possible.</a:t>
            </a:r>
          </a:p>
          <a:p>
            <a:pPr marL="174708" indent="-174708">
              <a:buFont typeface="Arial" panose="020B0604020202020204" pitchFamily="34" charset="0"/>
              <a:buChar char="•"/>
            </a:pPr>
            <a:r>
              <a:rPr lang="en-US" dirty="0"/>
              <a:t>Explain the why’s behind our ‘new normal’ (such as signage, cleaning protocols, distancing).</a:t>
            </a:r>
          </a:p>
          <a:p>
            <a:pPr marL="174708" indent="-174708">
              <a:buFont typeface="Arial" panose="020B0604020202020204" pitchFamily="34" charset="0"/>
              <a:buChar char="•"/>
            </a:pPr>
            <a:r>
              <a:rPr lang="en-US" dirty="0"/>
              <a:t>Take a few minutes to check in with your team members, share information .     </a:t>
            </a:r>
          </a:p>
        </p:txBody>
      </p:sp>
      <p:sp>
        <p:nvSpPr>
          <p:cNvPr id="4" name="Slide Number Placeholder 3"/>
          <p:cNvSpPr>
            <a:spLocks noGrp="1"/>
          </p:cNvSpPr>
          <p:nvPr>
            <p:ph type="sldNum" sz="quarter" idx="5"/>
          </p:nvPr>
        </p:nvSpPr>
        <p:spPr/>
        <p:txBody>
          <a:bodyPr/>
          <a:lstStyle/>
          <a:p>
            <a:fld id="{1B9A179D-2D27-49E2-B022-8EDDA2EFE682}" type="slidenum">
              <a:rPr lang="en-US" smtClean="0"/>
              <a:t>6</a:t>
            </a:fld>
            <a:endParaRPr lang="en-US"/>
          </a:p>
        </p:txBody>
      </p:sp>
    </p:spTree>
    <p:extLst>
      <p:ext uri="{BB962C8B-B14F-4D97-AF65-F5344CB8AC3E}">
        <p14:creationId xmlns:p14="http://schemas.microsoft.com/office/powerpoint/2010/main" val="34923026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In July I deployed for a week to work in the Lytton EOC that was based in Kamloops. Just after I left, some people were allowed back in, but most residents lost their homes. Lytton First Nation and some residents of the Thompson Nicola Regional District were also evacuated. </a:t>
            </a:r>
          </a:p>
          <a:p>
            <a:endParaRPr lang="en-US" b="1" dirty="0"/>
          </a:p>
          <a:p>
            <a:r>
              <a:rPr lang="en-US" b="1" dirty="0"/>
              <a:t>People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Accountability needs to established for people coming into the community. A Resiliency Centre where they could sign in, get information, clean up kits, information on supports while they were there, e.g., porta-potties. Other information regarding health and safety; contact information for insurance providers, mental health supports, government programs, utility companies;  was also provided.</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Identify residents whose homes are damaged and notify them of the loss prior to re-entry. Residents’ first notice that their home was damaged or destroyed should not be on site. Mental health supports and traditional and cultural health supports can be made available and supported through FNHA. Disaster psychosocial information is important for the community but also for anyone involved in the emergency response efforts. </a:t>
            </a:r>
          </a:p>
          <a:p>
            <a:pPr marL="174708" indent="-174708">
              <a:buFont typeface="Arial" panose="020B0604020202020204" pitchFamily="34" charset="0"/>
              <a:buChar char="•"/>
            </a:pPr>
            <a:endParaRPr lang="en-US" dirty="0"/>
          </a:p>
          <a:p>
            <a:r>
              <a:rPr lang="en-US" dirty="0"/>
              <a:t>First Nations self-determine the process for re-entry and the timelines for re-entry are occasionally different than for a local authority. Understanding the cultural dynamics within a community, and differences in protocol amongst communities, is critical. Consulting with Chief and Council, as well as identified community Elders and respected leaders, to determine communities’ unique cultural and traditional needs (e.g., traditional healing ceremonies, drum circles) during the re-entry process and involving them in the development of re-entry plans, drawing upon their knowledge and leadership skills;</a:t>
            </a:r>
          </a:p>
          <a:p>
            <a:endParaRPr lang="en-US" dirty="0"/>
          </a:p>
          <a:p>
            <a:r>
              <a:rPr lang="en-US" b="1" dirty="0"/>
              <a:t> </a:t>
            </a:r>
          </a:p>
          <a:p>
            <a:r>
              <a:rPr lang="en-US" b="1" dirty="0"/>
              <a:t>Functions</a:t>
            </a:r>
          </a:p>
          <a:p>
            <a:r>
              <a:rPr lang="en-US" b="0" dirty="0"/>
              <a:t>A number of services and functions have had to be assessed including:</a:t>
            </a:r>
          </a:p>
          <a:p>
            <a:pPr marL="174708" indent="-174708">
              <a:buFont typeface="Arial" panose="020B0604020202020204" pitchFamily="34" charset="0"/>
              <a:buChar char="•"/>
            </a:pPr>
            <a:r>
              <a:rPr lang="en-US" dirty="0"/>
              <a:t>Hazardous</a:t>
            </a:r>
          </a:p>
          <a:p>
            <a:pPr marL="174708" indent="-174708">
              <a:buFont typeface="Arial" panose="020B0604020202020204" pitchFamily="34" charset="0"/>
              <a:buChar char="•"/>
            </a:pPr>
            <a:r>
              <a:rPr lang="en-US" dirty="0"/>
              <a:t>Air quality </a:t>
            </a:r>
          </a:p>
          <a:p>
            <a:pPr marL="174708" indent="-174708">
              <a:buFont typeface="Arial" panose="020B0604020202020204" pitchFamily="34" charset="0"/>
              <a:buChar char="•"/>
            </a:pPr>
            <a:r>
              <a:rPr lang="en-US" dirty="0"/>
              <a:t>Drinking water</a:t>
            </a:r>
          </a:p>
          <a:p>
            <a:pPr marL="174708" indent="-174708">
              <a:buFont typeface="Arial" panose="020B0604020202020204" pitchFamily="34" charset="0"/>
              <a:buChar char="•"/>
            </a:pPr>
            <a:r>
              <a:rPr lang="en-US" dirty="0"/>
              <a:t>Soil quality </a:t>
            </a:r>
          </a:p>
          <a:p>
            <a:pPr marL="174708" indent="-174708">
              <a:buFont typeface="Arial" panose="020B0604020202020204" pitchFamily="34" charset="0"/>
              <a:buChar char="•"/>
            </a:pPr>
            <a:r>
              <a:rPr lang="en-US" dirty="0"/>
              <a:t>Hazardous materials identified and mitigated;</a:t>
            </a:r>
          </a:p>
          <a:p>
            <a:pPr marL="174708" indent="-174708">
              <a:buFont typeface="Arial" panose="020B0604020202020204" pitchFamily="34" charset="0"/>
              <a:buChar char="•"/>
            </a:pPr>
            <a:r>
              <a:rPr lang="en-US" dirty="0"/>
              <a:t>A Post-wildfire assessment had to be conducted</a:t>
            </a:r>
          </a:p>
          <a:p>
            <a:pPr marL="174708" indent="-174708">
              <a:buFont typeface="Arial" panose="020B0604020202020204" pitchFamily="34" charset="0"/>
              <a:buChar char="•"/>
            </a:pPr>
            <a:r>
              <a:rPr lang="en-US" dirty="0"/>
              <a:t>Fire, police, EMS and 911 and services available;</a:t>
            </a:r>
          </a:p>
          <a:p>
            <a:pPr marL="174708" indent="-174708">
              <a:buFont typeface="Arial" panose="020B0604020202020204" pitchFamily="34" charset="0"/>
              <a:buChar char="•"/>
            </a:pPr>
            <a:endParaRPr lang="en-US" dirty="0"/>
          </a:p>
          <a:p>
            <a:pPr marL="174708" indent="-174708">
              <a:buFont typeface="Arial" panose="020B0604020202020204" pitchFamily="34" charset="0"/>
              <a:buChar char="•"/>
            </a:pPr>
            <a:endParaRPr lang="en-US" dirty="0"/>
          </a:p>
          <a:p>
            <a:r>
              <a:rPr lang="en-US" b="1" dirty="0"/>
              <a:t>Communications</a:t>
            </a:r>
          </a:p>
          <a:p>
            <a:pPr marL="171450" indent="-171450">
              <a:buFont typeface="Arial" panose="020B0604020202020204" pitchFamily="34" charset="0"/>
              <a:buChar char="•"/>
            </a:pPr>
            <a:r>
              <a:rPr lang="en-US" dirty="0"/>
              <a:t>Provide regular updates to residents in order to dispel rumours, enhance safety, promote transparency and trust,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Controlled resident tour of affected areas,</a:t>
            </a:r>
          </a:p>
          <a:p>
            <a:pPr marL="171450" indent="-171450">
              <a:buFont typeface="Arial" panose="020B0604020202020204" pitchFamily="34" charset="0"/>
              <a:buChar char="•"/>
            </a:pPr>
            <a:r>
              <a:rPr lang="en-US" dirty="0"/>
              <a:t>Public communications regarding the testing and assessments that have to be completed before re-entry can be provided</a:t>
            </a:r>
          </a:p>
          <a:p>
            <a:endParaRPr lang="en-US" b="1" dirty="0"/>
          </a:p>
          <a:p>
            <a:r>
              <a:rPr lang="en-US" b="1" dirty="0"/>
              <a:t>Facilities</a:t>
            </a:r>
            <a:endParaRPr lang="en-US" dirty="0"/>
          </a:p>
          <a:p>
            <a:pPr marL="174708" indent="-174708">
              <a:buFont typeface="Arial" panose="020B0604020202020204" pitchFamily="34" charset="0"/>
              <a:buChar char="•"/>
            </a:pPr>
            <a:r>
              <a:rPr lang="en-US" dirty="0"/>
              <a:t>Damage assessments of residences and critical infrastructure such as the water treatment facility</a:t>
            </a:r>
          </a:p>
          <a:p>
            <a:pPr marL="174708" indent="-174708">
              <a:buFont typeface="Arial" panose="020B0604020202020204" pitchFamily="34" charset="0"/>
              <a:buChar char="•"/>
            </a:pPr>
            <a:r>
              <a:rPr lang="en-US" dirty="0"/>
              <a:t>Coordinate with other local authorities, First Nations and RCMP if re-entry routes run through other jurisdictions under an evacuation order to ensure security is in place and that routes are not overwhelmed by multiple re-entries at the same time; </a:t>
            </a:r>
          </a:p>
          <a:p>
            <a:pPr marL="174708" indent="-174708">
              <a:buFont typeface="Arial" panose="020B0604020202020204" pitchFamily="34" charset="0"/>
              <a:buChar char="•"/>
            </a:pPr>
            <a:r>
              <a:rPr lang="en-US" dirty="0"/>
              <a:t>Ensures transportation arrangements are made for residents who do not have their own means to return to the community. </a:t>
            </a:r>
          </a:p>
          <a:p>
            <a:endParaRPr lang="en-US" dirty="0"/>
          </a:p>
          <a:p>
            <a:endParaRPr lang="en-US" dirty="0"/>
          </a:p>
          <a:p>
            <a:r>
              <a:rPr lang="en-US" b="1" dirty="0"/>
              <a:t>Records</a:t>
            </a:r>
          </a:p>
          <a:p>
            <a:pPr marL="174708" indent="-174708">
              <a:buFont typeface="Arial" panose="020B0604020202020204" pitchFamily="34" charset="0"/>
              <a:buChar char="•"/>
            </a:pPr>
            <a:r>
              <a:rPr lang="en-US" b="0" dirty="0"/>
              <a:t>Tracking of expenses for Disaster Financial Assistance is essential for getting money back for response and recovery expenses through provincial and federal governments</a:t>
            </a:r>
          </a:p>
          <a:p>
            <a:pPr marL="174708" indent="-174708">
              <a:buFont typeface="Arial" panose="020B0604020202020204" pitchFamily="34" charset="0"/>
              <a:buChar char="•"/>
            </a:pPr>
            <a:r>
              <a:rPr lang="en-US" b="0" dirty="0"/>
              <a:t>State of Local Emergency, including renewals and cancellations have to be filed with the provincial government. Evacuation orders also have to be filed.</a:t>
            </a:r>
          </a:p>
          <a:p>
            <a:pPr marL="174708" indent="-174708">
              <a:buFont typeface="Arial" panose="020B0604020202020204" pitchFamily="34" charset="0"/>
              <a:buChar char="•"/>
            </a:pPr>
            <a:r>
              <a:rPr lang="en-US" b="0" dirty="0"/>
              <a:t>Tracking of Access and egress from area (security concerns, safety) needs to be implemented</a:t>
            </a:r>
          </a:p>
          <a:p>
            <a:endParaRPr lang="en-US" b="1" dirty="0"/>
          </a:p>
          <a:p>
            <a:endParaRPr lang="en-US" b="1" dirty="0"/>
          </a:p>
          <a:p>
            <a:endParaRPr lang="en-US" b="1" dirty="0"/>
          </a:p>
        </p:txBody>
      </p:sp>
      <p:sp>
        <p:nvSpPr>
          <p:cNvPr id="4" name="Slide Number Placeholder 3"/>
          <p:cNvSpPr>
            <a:spLocks noGrp="1"/>
          </p:cNvSpPr>
          <p:nvPr>
            <p:ph type="sldNum" sz="quarter" idx="5"/>
          </p:nvPr>
        </p:nvSpPr>
        <p:spPr/>
        <p:txBody>
          <a:bodyPr/>
          <a:lstStyle/>
          <a:p>
            <a:fld id="{1B9A179D-2D27-49E2-B022-8EDDA2EFE682}" type="slidenum">
              <a:rPr lang="en-US" smtClean="0"/>
              <a:t>7</a:t>
            </a:fld>
            <a:endParaRPr lang="en-US"/>
          </a:p>
        </p:txBody>
      </p:sp>
    </p:spTree>
    <p:extLst>
      <p:ext uri="{BB962C8B-B14F-4D97-AF65-F5344CB8AC3E}">
        <p14:creationId xmlns:p14="http://schemas.microsoft.com/office/powerpoint/2010/main" val="25362011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People are not aware of all the boxes that must be checked to get them back home safely so that they can start the recovery process.</a:t>
            </a:r>
          </a:p>
          <a:p>
            <a:endParaRPr lang="en-US" dirty="0"/>
          </a:p>
          <a:p>
            <a:r>
              <a:rPr lang="en-US" dirty="0"/>
              <a:t>It can take weeks to months to get all the soil, water, air testing done and results back – especially in a really busy fire season that impacts multiple communities.</a:t>
            </a:r>
          </a:p>
          <a:p>
            <a:endParaRPr lang="en-US" dirty="0"/>
          </a:p>
          <a:p>
            <a:r>
              <a:rPr lang="en-US" dirty="0"/>
              <a:t>Educate the public, elected officials and partners on what must be considered, planned for and implemented. </a:t>
            </a:r>
          </a:p>
          <a:p>
            <a:endParaRPr lang="en-US" dirty="0"/>
          </a:p>
          <a:p>
            <a:r>
              <a:rPr lang="en-US" dirty="0"/>
              <a:t>Involved trusted officials in the communication process. Use Townhalls – during the Fort Mac Fire, townhalls could be held by the Mayor in person in different </a:t>
            </a:r>
            <a:r>
              <a:rPr lang="en-US" dirty="0" err="1"/>
              <a:t>communities.During</a:t>
            </a:r>
            <a:r>
              <a:rPr lang="en-US" dirty="0"/>
              <a:t> COVID we discussed holding them on Facebook. The presentation itself could even be recorded and then provide a live Q and A. COVID has opened up a whole new way of communicating which can be helpful when you have a community scattered around a province and beyond. </a:t>
            </a:r>
          </a:p>
          <a:p>
            <a:endParaRPr lang="en-US" dirty="0"/>
          </a:p>
          <a:p>
            <a:r>
              <a:rPr lang="en-US" dirty="0"/>
              <a:t>Be transparent about timelines, setbacks and celebrate the successes. </a:t>
            </a:r>
          </a:p>
          <a:p>
            <a:endParaRPr lang="en-US" dirty="0"/>
          </a:p>
          <a:p>
            <a:endParaRPr lang="en-US" dirty="0"/>
          </a:p>
        </p:txBody>
      </p:sp>
      <p:sp>
        <p:nvSpPr>
          <p:cNvPr id="4" name="Slide Number Placeholder 3"/>
          <p:cNvSpPr>
            <a:spLocks noGrp="1"/>
          </p:cNvSpPr>
          <p:nvPr>
            <p:ph type="sldNum" sz="quarter" idx="5"/>
          </p:nvPr>
        </p:nvSpPr>
        <p:spPr/>
        <p:txBody>
          <a:bodyPr/>
          <a:lstStyle/>
          <a:p>
            <a:fld id="{1B9A179D-2D27-49E2-B022-8EDDA2EFE682}" type="slidenum">
              <a:rPr lang="en-US" smtClean="0"/>
              <a:t>8</a:t>
            </a:fld>
            <a:endParaRPr lang="en-US"/>
          </a:p>
        </p:txBody>
      </p:sp>
    </p:spTree>
    <p:extLst>
      <p:ext uri="{BB962C8B-B14F-4D97-AF65-F5344CB8AC3E}">
        <p14:creationId xmlns:p14="http://schemas.microsoft.com/office/powerpoint/2010/main" val="42348109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9A179D-2D27-49E2-B022-8EDDA2EFE682}" type="slidenum">
              <a:rPr lang="en-US" smtClean="0"/>
              <a:t>9</a:t>
            </a:fld>
            <a:endParaRPr lang="en-US"/>
          </a:p>
        </p:txBody>
      </p:sp>
    </p:spTree>
    <p:extLst>
      <p:ext uri="{BB962C8B-B14F-4D97-AF65-F5344CB8AC3E}">
        <p14:creationId xmlns:p14="http://schemas.microsoft.com/office/powerpoint/2010/main" val="41821196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2" name="Freeform 11"/>
          <p:cNvSpPr>
            <a:spLocks noChangeArrowheads="1"/>
          </p:cNvSpPr>
          <p:nvPr/>
        </p:nvSpPr>
        <p:spPr bwMode="white">
          <a:xfrm>
            <a:off x="8429022" y="0"/>
            <a:ext cx="3762978" cy="6858000"/>
          </a:xfrm>
          <a:custGeom>
            <a:avLst/>
            <a:gdLst>
              <a:gd name="connsiteX0" fmla="*/ 0 w 3762978"/>
              <a:gd name="connsiteY0" fmla="*/ 0 h 6858000"/>
              <a:gd name="connsiteX1" fmla="*/ 3762978 w 3762978"/>
              <a:gd name="connsiteY1" fmla="*/ 0 h 6858000"/>
              <a:gd name="connsiteX2" fmla="*/ 3762978 w 3762978"/>
              <a:gd name="connsiteY2" fmla="*/ 6858000 h 6858000"/>
              <a:gd name="connsiteX3" fmla="*/ 338667 w 3762978"/>
              <a:gd name="connsiteY3" fmla="*/ 6858000 h 6858000"/>
              <a:gd name="connsiteX4" fmla="*/ 1189567 w 3762978"/>
              <a:gd name="connsiteY4" fmla="*/ 433705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2978" h="6858000">
                <a:moveTo>
                  <a:pt x="0" y="0"/>
                </a:moveTo>
                <a:lnTo>
                  <a:pt x="3762978" y="0"/>
                </a:lnTo>
                <a:lnTo>
                  <a:pt x="3762978" y="6858000"/>
                </a:lnTo>
                <a:lnTo>
                  <a:pt x="338667" y="6858000"/>
                </a:lnTo>
                <a:lnTo>
                  <a:pt x="1189567" y="4337050"/>
                </a:lnTo>
                <a:close/>
              </a:path>
            </a:pathLst>
          </a:custGeom>
          <a:solidFill>
            <a:schemeClr val="tx1"/>
          </a:solidFill>
          <a:ln>
            <a:noFill/>
          </a:ln>
        </p:spPr>
        <p:txBody>
          <a:bodyPr vert="horz" wrap="square" lIns="91440" tIns="45720" rIns="91440" bIns="45720" numCol="1" anchor="t" anchorCtr="0" compatLnSpc="1">
            <a:prstTxWarp prst="textNoShape">
              <a:avLst/>
            </a:prstTxWarp>
            <a:noAutofit/>
          </a:bodyPr>
          <a:lstStyle/>
          <a:p>
            <a:endParaRPr lang="en-US" sz="1800"/>
          </a:p>
        </p:txBody>
      </p:sp>
      <p:sp>
        <p:nvSpPr>
          <p:cNvPr id="7" name="Freeform 6"/>
          <p:cNvSpPr>
            <a:spLocks/>
          </p:cNvSpPr>
          <p:nvPr/>
        </p:nvSpPr>
        <p:spPr bwMode="auto">
          <a:xfrm>
            <a:off x="8145385" y="0"/>
            <a:ext cx="1672169" cy="6858000"/>
          </a:xfrm>
          <a:custGeom>
            <a:avLst/>
            <a:gdLst/>
            <a:ahLst/>
            <a:cxnLst/>
            <a:rect l="l" t="t" r="r" b="b"/>
            <a:pathLst>
              <a:path w="1254127" h="6858000">
                <a:moveTo>
                  <a:pt x="0" y="0"/>
                </a:moveTo>
                <a:lnTo>
                  <a:pt x="365127" y="0"/>
                </a:lnTo>
                <a:lnTo>
                  <a:pt x="1254127" y="4337050"/>
                </a:lnTo>
                <a:lnTo>
                  <a:pt x="619127" y="6858000"/>
                </a:lnTo>
                <a:lnTo>
                  <a:pt x="257175" y="6858000"/>
                </a:lnTo>
                <a:lnTo>
                  <a:pt x="892175" y="4337050"/>
                </a:lnTo>
                <a:close/>
              </a:path>
            </a:pathLst>
          </a:custGeom>
          <a:solidFill>
            <a:schemeClr val="accent2"/>
          </a:solidFill>
          <a:ln>
            <a:noFill/>
          </a:ln>
          <a:effectLst/>
        </p:spPr>
        <p:txBody>
          <a:bodyPr vert="horz" wrap="square" lIns="91440" tIns="45720" rIns="91440" bIns="45720" numCol="1" anchor="t" anchorCtr="0" compatLnSpc="1">
            <a:prstTxWarp prst="textNoShape">
              <a:avLst/>
            </a:prstTxWarp>
          </a:bodyPr>
          <a:lstStyle/>
          <a:p>
            <a:pPr lvl="0"/>
            <a:endParaRPr lang="en-US" sz="1800"/>
          </a:p>
        </p:txBody>
      </p:sp>
      <p:sp>
        <p:nvSpPr>
          <p:cNvPr id="8" name="Freeform 7"/>
          <p:cNvSpPr>
            <a:spLocks/>
          </p:cNvSpPr>
          <p:nvPr/>
        </p:nvSpPr>
        <p:spPr bwMode="auto">
          <a:xfrm>
            <a:off x="7950653" y="0"/>
            <a:ext cx="1528232" cy="6858000"/>
          </a:xfrm>
          <a:custGeom>
            <a:avLst/>
            <a:gdLst/>
            <a:ahLst/>
            <a:cxnLst/>
            <a:rect l="l" t="t" r="r" b="b"/>
            <a:pathLst>
              <a:path w="1146174" h="6858000">
                <a:moveTo>
                  <a:pt x="0" y="0"/>
                </a:moveTo>
                <a:lnTo>
                  <a:pt x="253999" y="0"/>
                </a:lnTo>
                <a:lnTo>
                  <a:pt x="1146174" y="4337050"/>
                </a:lnTo>
                <a:lnTo>
                  <a:pt x="511174" y="6858000"/>
                </a:lnTo>
                <a:lnTo>
                  <a:pt x="254000" y="6858000"/>
                </a:lnTo>
                <a:lnTo>
                  <a:pt x="892175" y="4337050"/>
                </a:lnTo>
                <a:close/>
              </a:path>
            </a:pathLst>
          </a:custGeom>
          <a:solidFill>
            <a:schemeClr val="accent1"/>
          </a:solidFill>
          <a:ln>
            <a:noFill/>
          </a:ln>
          <a:effectLst>
            <a:innerShdw blurRad="177800" dist="50800" dir="10800000">
              <a:prstClr val="black">
                <a:alpha val="50000"/>
              </a:prstClr>
            </a:innerShdw>
          </a:effectLst>
        </p:spPr>
        <p:txBody>
          <a:bodyPr vert="horz" wrap="square" lIns="91440" tIns="45720" rIns="91440" bIns="45720" numCol="1" anchor="t" anchorCtr="0" compatLnSpc="1">
            <a:prstTxWarp prst="textNoShape">
              <a:avLst/>
            </a:prstTxWarp>
          </a:bodyPr>
          <a:lstStyle/>
          <a:p>
            <a:pPr lvl="0"/>
            <a:endParaRPr lang="en-US" sz="1800"/>
          </a:p>
        </p:txBody>
      </p:sp>
      <p:sp>
        <p:nvSpPr>
          <p:cNvPr id="2" name="Title 1"/>
          <p:cNvSpPr>
            <a:spLocks noGrp="1"/>
          </p:cNvSpPr>
          <p:nvPr>
            <p:ph type="ctrTitle"/>
          </p:nvPr>
        </p:nvSpPr>
        <p:spPr>
          <a:xfrm>
            <a:off x="1295400" y="1873584"/>
            <a:ext cx="6400800" cy="2560320"/>
          </a:xfrm>
        </p:spPr>
        <p:txBody>
          <a:bodyPr anchor="b">
            <a:normAutofit/>
          </a:bodyPr>
          <a:lstStyle>
            <a:lvl1pPr algn="l">
              <a:defRPr sz="400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1295400" y="4572000"/>
            <a:ext cx="6400800" cy="1600200"/>
          </a:xfrm>
        </p:spPr>
        <p:txBody>
          <a:bodyPr/>
          <a:lstStyle>
            <a:lvl1pPr marL="0" indent="0" algn="l">
              <a:spcBef>
                <a:spcPts val="120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512585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0" y="255134"/>
            <a:ext cx="9601200" cy="1036850"/>
          </a:xfrm>
        </p:spPr>
        <p:txBody>
          <a:bodyPr anchor="b"/>
          <a:lstStyle>
            <a:lvl1pPr>
              <a:defRPr sz="3200"/>
            </a:lvl1pPr>
          </a:lstStyle>
          <a:p>
            <a:r>
              <a:rPr lang="en-US"/>
              <a:t>Click to edit Master title style</a:t>
            </a:r>
          </a:p>
        </p:txBody>
      </p:sp>
      <p:sp>
        <p:nvSpPr>
          <p:cNvPr id="3" name="Picture Placeholder 2" descr="An empty placeholder to add an image. Click on the placeholder and select the image that you wish to add"/>
          <p:cNvSpPr>
            <a:spLocks noGrp="1"/>
          </p:cNvSpPr>
          <p:nvPr>
            <p:ph type="pic" idx="1"/>
          </p:nvPr>
        </p:nvSpPr>
        <p:spPr>
          <a:xfrm>
            <a:off x="4724400" y="1828801"/>
            <a:ext cx="6172200" cy="4343400"/>
          </a:xfrm>
        </p:spPr>
        <p:txBody>
          <a:bodyPr tIns="27432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295400" y="1828800"/>
            <a:ext cx="3017520" cy="4343400"/>
          </a:xfrm>
        </p:spPr>
        <p:txBody>
          <a:bodyPr anchor="ctr">
            <a:normAutofit/>
          </a:bodyPr>
          <a:lstStyle>
            <a:lvl1pPr marL="0" indent="0">
              <a:spcBef>
                <a:spcPts val="1200"/>
              </a:spcBef>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A79A3335-6331-4872-A8B7-ECD55539F4D0}" type="datetimeFigureOut">
              <a:rPr lang="en-US" smtClean="0"/>
              <a:t>10/21/2021</a:t>
            </a:fld>
            <a:endParaRPr lang="en-US"/>
          </a:p>
        </p:txBody>
      </p:sp>
      <p:sp>
        <p:nvSpPr>
          <p:cNvPr id="7" name="Slide Number Placeholder 6"/>
          <p:cNvSpPr>
            <a:spLocks noGrp="1"/>
          </p:cNvSpPr>
          <p:nvPr>
            <p:ph type="sldNum" sz="quarter" idx="12"/>
          </p:nvPr>
        </p:nvSpPr>
        <p:spPr/>
        <p:txBody>
          <a:bodyPr/>
          <a:lstStyle/>
          <a:p>
            <a:fld id="{A7F8E3F6-DE14-48B2-B2BC-6FABA9630FB8}" type="slidenum">
              <a:rPr lang="en-US" smtClean="0"/>
              <a:t>‹#›</a:t>
            </a:fld>
            <a:endParaRPr lang="en-US"/>
          </a:p>
        </p:txBody>
      </p:sp>
    </p:spTree>
    <p:extLst>
      <p:ext uri="{BB962C8B-B14F-4D97-AF65-F5344CB8AC3E}">
        <p14:creationId xmlns:p14="http://schemas.microsoft.com/office/powerpoint/2010/main" val="106759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Two Pictures with Captions">
    <p:spTree>
      <p:nvGrpSpPr>
        <p:cNvPr id="1" name=""/>
        <p:cNvGrpSpPr/>
        <p:nvPr/>
      </p:nvGrpSpPr>
      <p:grpSpPr>
        <a:xfrm>
          <a:off x="0" y="0"/>
          <a:ext cx="0" cy="0"/>
          <a:chOff x="0" y="0"/>
          <a:chExt cx="0" cy="0"/>
        </a:xfrm>
      </p:grpSpPr>
      <p:sp>
        <p:nvSpPr>
          <p:cNvPr id="9" name="Rectangle 8"/>
          <p:cNvSpPr/>
          <p:nvPr/>
        </p:nvSpPr>
        <p:spPr bwMode="invGray">
          <a:xfrm>
            <a:off x="1295400" y="5257800"/>
            <a:ext cx="4572000" cy="914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bwMode="invGray">
          <a:xfrm>
            <a:off x="6324599" y="5257800"/>
            <a:ext cx="4572000" cy="914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295400" y="5257800"/>
            <a:ext cx="4572000" cy="548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p:cNvSpPr/>
          <p:nvPr/>
        </p:nvSpPr>
        <p:spPr>
          <a:xfrm>
            <a:off x="6324599" y="5257800"/>
            <a:ext cx="4572000" cy="548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1295400" y="255134"/>
            <a:ext cx="9601200" cy="1036850"/>
          </a:xfrm>
        </p:spPr>
        <p:txBody>
          <a:bodyPr anchor="b"/>
          <a:lstStyle>
            <a:lvl1pPr>
              <a:defRPr sz="3200"/>
            </a:lvl1pPr>
          </a:lstStyle>
          <a:p>
            <a:r>
              <a:rPr lang="en-US"/>
              <a:t>Click to edit Master title style</a:t>
            </a:r>
          </a:p>
        </p:txBody>
      </p:sp>
      <p:sp>
        <p:nvSpPr>
          <p:cNvPr id="3" name="Picture Placeholder 2" descr="An empty placeholder to add an image. Click on the placeholder and select the image that you wish to add"/>
          <p:cNvSpPr>
            <a:spLocks noGrp="1"/>
          </p:cNvSpPr>
          <p:nvPr>
            <p:ph type="pic" idx="1"/>
          </p:nvPr>
        </p:nvSpPr>
        <p:spPr>
          <a:xfrm>
            <a:off x="1298448" y="1828801"/>
            <a:ext cx="4572000" cy="3428999"/>
          </a:xfrm>
        </p:spPr>
        <p:txBody>
          <a:bodyPr tIns="27432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bwMode="invGray">
          <a:xfrm>
            <a:off x="1371273" y="5333098"/>
            <a:ext cx="4420252" cy="839102"/>
          </a:xfrm>
        </p:spPr>
        <p:txBody>
          <a:bodyPr anchor="t">
            <a:normAutofit/>
          </a:bodyPr>
          <a:lstStyle>
            <a:lvl1pPr marL="0" indent="0">
              <a:spcBef>
                <a:spcPts val="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Picture Placeholder 2" descr="An empty placeholder to add an image. Click on the placeholder and select the image that you wish to add"/>
          <p:cNvSpPr>
            <a:spLocks noGrp="1"/>
          </p:cNvSpPr>
          <p:nvPr>
            <p:ph type="pic" idx="13"/>
          </p:nvPr>
        </p:nvSpPr>
        <p:spPr>
          <a:xfrm>
            <a:off x="6324600" y="1828801"/>
            <a:ext cx="4572000" cy="3428999"/>
          </a:xfrm>
        </p:spPr>
        <p:txBody>
          <a:bodyPr tIns="27432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3" name="Text Placeholder 3"/>
          <p:cNvSpPr>
            <a:spLocks noGrp="1"/>
          </p:cNvSpPr>
          <p:nvPr>
            <p:ph type="body" sz="half" idx="14"/>
          </p:nvPr>
        </p:nvSpPr>
        <p:spPr bwMode="invGray">
          <a:xfrm>
            <a:off x="6412954" y="5333098"/>
            <a:ext cx="4420252" cy="839102"/>
          </a:xfrm>
        </p:spPr>
        <p:txBody>
          <a:bodyPr anchor="t">
            <a:normAutofit/>
          </a:bodyPr>
          <a:lstStyle>
            <a:lvl1pPr marL="0" indent="0">
              <a:spcBef>
                <a:spcPts val="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A79A3335-6331-4872-A8B7-ECD55539F4D0}" type="datetimeFigureOut">
              <a:rPr lang="en-US" smtClean="0"/>
              <a:t>10/21/2021</a:t>
            </a:fld>
            <a:endParaRPr lang="en-US"/>
          </a:p>
        </p:txBody>
      </p:sp>
      <p:sp>
        <p:nvSpPr>
          <p:cNvPr id="7" name="Slide Number Placeholder 6"/>
          <p:cNvSpPr>
            <a:spLocks noGrp="1"/>
          </p:cNvSpPr>
          <p:nvPr>
            <p:ph type="sldNum" sz="quarter" idx="12"/>
          </p:nvPr>
        </p:nvSpPr>
        <p:spPr/>
        <p:txBody>
          <a:bodyPr/>
          <a:lstStyle/>
          <a:p>
            <a:fld id="{A7F8E3F6-DE14-48B2-B2BC-6FABA9630FB8}" type="slidenum">
              <a:rPr lang="en-US" smtClean="0"/>
              <a:t>‹#›</a:t>
            </a:fld>
            <a:endParaRPr lang="en-US"/>
          </a:p>
        </p:txBody>
      </p:sp>
      <p:pic>
        <p:nvPicPr>
          <p:cNvPr id="14" name="Picture 13" descr="A picture containing text, clipart&#10;&#10;Description automatically generated">
            <a:extLst>
              <a:ext uri="{FF2B5EF4-FFF2-40B4-BE49-F238E27FC236}">
                <a16:creationId xmlns:a16="http://schemas.microsoft.com/office/drawing/2014/main" id="{60262213-789A-4E17-9D3E-E4523F45040E}"/>
              </a:ext>
            </a:extLst>
          </p:cNvPr>
          <p:cNvPicPr>
            <a:picLocks noChangeAspect="1"/>
          </p:cNvPicPr>
          <p:nvPr userDrawn="1"/>
        </p:nvPicPr>
        <p:blipFill>
          <a:blip r:embed="rId2"/>
          <a:stretch>
            <a:fillRect/>
          </a:stretch>
        </p:blipFill>
        <p:spPr>
          <a:xfrm>
            <a:off x="1" y="0"/>
            <a:ext cx="1528232" cy="725061"/>
          </a:xfrm>
          <a:prstGeom prst="rect">
            <a:avLst/>
          </a:prstGeom>
        </p:spPr>
      </p:pic>
    </p:spTree>
    <p:extLst>
      <p:ext uri="{BB962C8B-B14F-4D97-AF65-F5344CB8AC3E}">
        <p14:creationId xmlns:p14="http://schemas.microsoft.com/office/powerpoint/2010/main" val="3944010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A79A3335-6331-4872-A8B7-ECD55539F4D0}" type="datetimeFigureOut">
              <a:rPr lang="en-US" smtClean="0"/>
              <a:t>10/21/2021</a:t>
            </a:fld>
            <a:endParaRPr lang="en-US"/>
          </a:p>
        </p:txBody>
      </p:sp>
      <p:sp>
        <p:nvSpPr>
          <p:cNvPr id="6" name="Slide Number Placeholder 5"/>
          <p:cNvSpPr>
            <a:spLocks noGrp="1"/>
          </p:cNvSpPr>
          <p:nvPr>
            <p:ph type="sldNum" sz="quarter" idx="12"/>
          </p:nvPr>
        </p:nvSpPr>
        <p:spPr/>
        <p:txBody>
          <a:bodyPr/>
          <a:lstStyle/>
          <a:p>
            <a:fld id="{A7F8E3F6-DE14-48B2-B2BC-6FABA9630FB8}" type="slidenum">
              <a:rPr lang="en-US" smtClean="0"/>
              <a:t>‹#›</a:t>
            </a:fld>
            <a:endParaRPr lang="en-US"/>
          </a:p>
        </p:txBody>
      </p:sp>
    </p:spTree>
    <p:extLst>
      <p:ext uri="{BB962C8B-B14F-4D97-AF65-F5344CB8AC3E}">
        <p14:creationId xmlns:p14="http://schemas.microsoft.com/office/powerpoint/2010/main" val="1092945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white">
          <a:xfrm rot="5400000">
            <a:off x="7562850" y="2228850"/>
            <a:ext cx="6858000" cy="24003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rot="5400000">
            <a:off x="6331230" y="3387909"/>
            <a:ext cx="6858000" cy="82183"/>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rot="5400000">
            <a:off x="6251613" y="3387909"/>
            <a:ext cx="6858000" cy="82183"/>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9871318" y="685800"/>
            <a:ext cx="1033272" cy="54864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400" y="685800"/>
            <a:ext cx="7976754"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A79A3335-6331-4872-A8B7-ECD55539F4D0}" type="datetimeFigureOut">
              <a:rPr lang="en-US" smtClean="0"/>
              <a:t>10/21/2021</a:t>
            </a:fld>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A7F8E3F6-DE14-48B2-B2BC-6FABA9630FB8}" type="slidenum">
              <a:rPr lang="en-US" smtClean="0"/>
              <a:pPr/>
              <a:t>‹#›</a:t>
            </a:fld>
            <a:endParaRPr lang="en-US" dirty="0"/>
          </a:p>
        </p:txBody>
      </p:sp>
    </p:spTree>
    <p:extLst>
      <p:ext uri="{BB962C8B-B14F-4D97-AF65-F5344CB8AC3E}">
        <p14:creationId xmlns:p14="http://schemas.microsoft.com/office/powerpoint/2010/main" val="1804110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72291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hank You Slide 02">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E80CE5C-28C2-724A-9812-D925EADA5CC2}"/>
              </a:ext>
            </a:extLst>
          </p:cNvPr>
          <p:cNvSpPr>
            <a:spLocks noGrp="1"/>
          </p:cNvSpPr>
          <p:nvPr>
            <p:ph type="pic" sz="quarter" idx="10"/>
          </p:nvPr>
        </p:nvSpPr>
        <p:spPr>
          <a:xfrm>
            <a:off x="1016458" y="1341"/>
            <a:ext cx="2535027" cy="3179851"/>
          </a:xfrm>
          <a:custGeom>
            <a:avLst/>
            <a:gdLst>
              <a:gd name="connsiteX0" fmla="*/ 0 w 5068733"/>
              <a:gd name="connsiteY0" fmla="*/ 0 h 6359701"/>
              <a:gd name="connsiteX1" fmla="*/ 5068733 w 5068733"/>
              <a:gd name="connsiteY1" fmla="*/ 0 h 6359701"/>
              <a:gd name="connsiteX2" fmla="*/ 5068733 w 5068733"/>
              <a:gd name="connsiteY2" fmla="*/ 6359701 h 6359701"/>
              <a:gd name="connsiteX3" fmla="*/ 0 w 5068733"/>
              <a:gd name="connsiteY3" fmla="*/ 6359701 h 6359701"/>
            </a:gdLst>
            <a:ahLst/>
            <a:cxnLst>
              <a:cxn ang="0">
                <a:pos x="connsiteX0" y="connsiteY0"/>
              </a:cxn>
              <a:cxn ang="0">
                <a:pos x="connsiteX1" y="connsiteY1"/>
              </a:cxn>
              <a:cxn ang="0">
                <a:pos x="connsiteX2" y="connsiteY2"/>
              </a:cxn>
              <a:cxn ang="0">
                <a:pos x="connsiteX3" y="connsiteY3"/>
              </a:cxn>
            </a:cxnLst>
            <a:rect l="l" t="t" r="r" b="b"/>
            <a:pathLst>
              <a:path w="5068733" h="6359701">
                <a:moveTo>
                  <a:pt x="0" y="0"/>
                </a:moveTo>
                <a:lnTo>
                  <a:pt x="5068733" y="0"/>
                </a:lnTo>
                <a:lnTo>
                  <a:pt x="5068733" y="6359701"/>
                </a:lnTo>
                <a:lnTo>
                  <a:pt x="0" y="6359701"/>
                </a:lnTo>
                <a:close/>
              </a:path>
            </a:pathLst>
          </a:custGeom>
          <a:solidFill>
            <a:schemeClr val="bg2">
              <a:lumMod val="95000"/>
            </a:schemeClr>
          </a:solidFill>
        </p:spPr>
        <p:txBody>
          <a:bodyPr wrap="square" anchor="ctr">
            <a:noAutofit/>
          </a:bodyPr>
          <a:lstStyle>
            <a:lvl1pPr marL="0" indent="0" algn="ctr">
              <a:buNone/>
              <a:defRPr sz="1200"/>
            </a:lvl1pPr>
          </a:lstStyle>
          <a:p>
            <a:endParaRPr lang="en-US"/>
          </a:p>
        </p:txBody>
      </p:sp>
      <p:sp>
        <p:nvSpPr>
          <p:cNvPr id="7" name="Picture Placeholder 6">
            <a:extLst>
              <a:ext uri="{FF2B5EF4-FFF2-40B4-BE49-F238E27FC236}">
                <a16:creationId xmlns:a16="http://schemas.microsoft.com/office/drawing/2014/main" id="{3CB118D2-B319-B445-BF7E-237A62AED899}"/>
              </a:ext>
            </a:extLst>
          </p:cNvPr>
          <p:cNvSpPr>
            <a:spLocks noGrp="1"/>
          </p:cNvSpPr>
          <p:nvPr>
            <p:ph type="pic" sz="quarter" idx="11"/>
          </p:nvPr>
        </p:nvSpPr>
        <p:spPr>
          <a:xfrm>
            <a:off x="3249918" y="1839075"/>
            <a:ext cx="2535027" cy="3179851"/>
          </a:xfrm>
          <a:custGeom>
            <a:avLst/>
            <a:gdLst>
              <a:gd name="connsiteX0" fmla="*/ 0 w 5068733"/>
              <a:gd name="connsiteY0" fmla="*/ 0 h 6359701"/>
              <a:gd name="connsiteX1" fmla="*/ 5068733 w 5068733"/>
              <a:gd name="connsiteY1" fmla="*/ 0 h 6359701"/>
              <a:gd name="connsiteX2" fmla="*/ 5068733 w 5068733"/>
              <a:gd name="connsiteY2" fmla="*/ 6359701 h 6359701"/>
              <a:gd name="connsiteX3" fmla="*/ 0 w 5068733"/>
              <a:gd name="connsiteY3" fmla="*/ 6359701 h 6359701"/>
            </a:gdLst>
            <a:ahLst/>
            <a:cxnLst>
              <a:cxn ang="0">
                <a:pos x="connsiteX0" y="connsiteY0"/>
              </a:cxn>
              <a:cxn ang="0">
                <a:pos x="connsiteX1" y="connsiteY1"/>
              </a:cxn>
              <a:cxn ang="0">
                <a:pos x="connsiteX2" y="connsiteY2"/>
              </a:cxn>
              <a:cxn ang="0">
                <a:pos x="connsiteX3" y="connsiteY3"/>
              </a:cxn>
            </a:cxnLst>
            <a:rect l="l" t="t" r="r" b="b"/>
            <a:pathLst>
              <a:path w="5068733" h="6359701">
                <a:moveTo>
                  <a:pt x="0" y="0"/>
                </a:moveTo>
                <a:lnTo>
                  <a:pt x="5068733" y="0"/>
                </a:lnTo>
                <a:lnTo>
                  <a:pt x="5068733" y="6359701"/>
                </a:lnTo>
                <a:lnTo>
                  <a:pt x="0" y="6359701"/>
                </a:lnTo>
                <a:close/>
              </a:path>
            </a:pathLst>
          </a:custGeom>
          <a:solidFill>
            <a:schemeClr val="bg2">
              <a:lumMod val="95000"/>
            </a:schemeClr>
          </a:solidFill>
        </p:spPr>
        <p:txBody>
          <a:bodyPr wrap="square" anchor="ctr">
            <a:noAutofit/>
          </a:bodyPr>
          <a:lstStyle>
            <a:lvl1pPr marL="0" indent="0" algn="ctr">
              <a:buNone/>
              <a:defRPr sz="1200"/>
            </a:lvl1pPr>
          </a:lstStyle>
          <a:p>
            <a:endParaRPr lang="en-US"/>
          </a:p>
        </p:txBody>
      </p:sp>
    </p:spTree>
    <p:extLst>
      <p:ext uri="{BB962C8B-B14F-4D97-AF65-F5344CB8AC3E}">
        <p14:creationId xmlns:p14="http://schemas.microsoft.com/office/powerpoint/2010/main" val="17087475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A79A3335-6331-4872-A8B7-ECD55539F4D0}" type="datetimeFigureOut">
              <a:rPr lang="en-US" smtClean="0"/>
              <a:t>10/21/2021</a:t>
            </a:fld>
            <a:endParaRPr lang="en-US"/>
          </a:p>
        </p:txBody>
      </p:sp>
      <p:sp>
        <p:nvSpPr>
          <p:cNvPr id="6" name="Slide Number Placeholder 5"/>
          <p:cNvSpPr>
            <a:spLocks noGrp="1"/>
          </p:cNvSpPr>
          <p:nvPr>
            <p:ph type="sldNum" sz="quarter" idx="12"/>
          </p:nvPr>
        </p:nvSpPr>
        <p:spPr/>
        <p:txBody>
          <a:bodyPr/>
          <a:lstStyle/>
          <a:p>
            <a:fld id="{A7F8E3F6-DE14-48B2-B2BC-6FABA9630FB8}" type="slidenum">
              <a:rPr lang="en-US" smtClean="0"/>
              <a:t>‹#›</a:t>
            </a:fld>
            <a:endParaRPr lang="en-US"/>
          </a:p>
        </p:txBody>
      </p:sp>
      <p:pic>
        <p:nvPicPr>
          <p:cNvPr id="7" name="Picture 6" descr="A picture containing text, clipart&#10;&#10;Description automatically generated">
            <a:extLst>
              <a:ext uri="{FF2B5EF4-FFF2-40B4-BE49-F238E27FC236}">
                <a16:creationId xmlns:a16="http://schemas.microsoft.com/office/drawing/2014/main" id="{9EE77016-3341-4C0B-AEC7-793024D1CDBA}"/>
              </a:ext>
            </a:extLst>
          </p:cNvPr>
          <p:cNvPicPr>
            <a:picLocks noChangeAspect="1"/>
          </p:cNvPicPr>
          <p:nvPr userDrawn="1"/>
        </p:nvPicPr>
        <p:blipFill>
          <a:blip r:embed="rId2"/>
          <a:stretch>
            <a:fillRect/>
          </a:stretch>
        </p:blipFill>
        <p:spPr>
          <a:xfrm>
            <a:off x="1" y="0"/>
            <a:ext cx="1528232" cy="725061"/>
          </a:xfrm>
          <a:prstGeom prst="rect">
            <a:avLst/>
          </a:prstGeom>
        </p:spPr>
      </p:pic>
    </p:spTree>
    <p:extLst>
      <p:ext uri="{BB962C8B-B14F-4D97-AF65-F5344CB8AC3E}">
        <p14:creationId xmlns:p14="http://schemas.microsoft.com/office/powerpoint/2010/main" val="2596182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1295401" y="1873584"/>
            <a:ext cx="5120640" cy="2560320"/>
          </a:xfrm>
        </p:spPr>
        <p:txBody>
          <a:bodyPr anchor="b">
            <a:normAutofit/>
          </a:bodyPr>
          <a:lstStyle>
            <a:lvl1pPr algn="l">
              <a:defRPr sz="4000">
                <a:solidFill>
                  <a:schemeClr val="tx1"/>
                </a:solidFill>
              </a:defRPr>
            </a:lvl1pPr>
          </a:lstStyle>
          <a:p>
            <a:r>
              <a:rPr lang="en-US"/>
              <a:t>Click to edit Master title style</a:t>
            </a:r>
            <a:endParaRPr lang="en-US" dirty="0"/>
          </a:p>
        </p:txBody>
      </p:sp>
      <p:sp>
        <p:nvSpPr>
          <p:cNvPr id="15" name="Picture Placeholder 14" descr="An empty placeholder to add an image. Click on the placeholder and select the image that you wish to add"/>
          <p:cNvSpPr>
            <a:spLocks noGrp="1"/>
          </p:cNvSpPr>
          <p:nvPr>
            <p:ph type="pic" sz="quarter" idx="10"/>
          </p:nvPr>
        </p:nvSpPr>
        <p:spPr>
          <a:xfrm>
            <a:off x="6743703" y="0"/>
            <a:ext cx="5448297" cy="6858000"/>
          </a:xfrm>
          <a:custGeom>
            <a:avLst/>
            <a:gdLst>
              <a:gd name="connsiteX0" fmla="*/ 0 w 5448297"/>
              <a:gd name="connsiteY0" fmla="*/ 0 h 6858000"/>
              <a:gd name="connsiteX1" fmla="*/ 5448297 w 5448297"/>
              <a:gd name="connsiteY1" fmla="*/ 0 h 6858000"/>
              <a:gd name="connsiteX2" fmla="*/ 5448297 w 5448297"/>
              <a:gd name="connsiteY2" fmla="*/ 6858000 h 6858000"/>
              <a:gd name="connsiteX3" fmla="*/ 338667 w 5448297"/>
              <a:gd name="connsiteY3" fmla="*/ 6858000 h 6858000"/>
              <a:gd name="connsiteX4" fmla="*/ 1185333 w 5448297"/>
              <a:gd name="connsiteY4" fmla="*/ 433705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97" h="6858000">
                <a:moveTo>
                  <a:pt x="0" y="0"/>
                </a:moveTo>
                <a:lnTo>
                  <a:pt x="5448297" y="0"/>
                </a:lnTo>
                <a:lnTo>
                  <a:pt x="5448297" y="6858000"/>
                </a:lnTo>
                <a:lnTo>
                  <a:pt x="338667" y="6858000"/>
                </a:lnTo>
                <a:lnTo>
                  <a:pt x="1185333" y="4337050"/>
                </a:lnTo>
                <a:close/>
              </a:path>
            </a:pathLst>
          </a:custGeom>
          <a:noFill/>
          <a:ln>
            <a:noFill/>
          </a:ln>
        </p:spPr>
        <p:txBody>
          <a:bodyPr wrap="square" tIns="365760">
            <a:noAutofit/>
          </a:bodyPr>
          <a:lstStyle>
            <a:lvl1pPr marL="0" indent="0" algn="ctr">
              <a:buNone/>
              <a:defRPr sz="2800">
                <a:solidFill>
                  <a:schemeClr val="bg1"/>
                </a:solidFill>
              </a:defRPr>
            </a:lvl1pPr>
          </a:lstStyle>
          <a:p>
            <a:r>
              <a:rPr lang="en-US" dirty="0"/>
              <a:t>Click icon to add picture</a:t>
            </a:r>
          </a:p>
        </p:txBody>
      </p:sp>
      <p:sp>
        <p:nvSpPr>
          <p:cNvPr id="3" name="Subtitle 2"/>
          <p:cNvSpPr>
            <a:spLocks noGrp="1"/>
          </p:cNvSpPr>
          <p:nvPr>
            <p:ph type="subTitle" idx="1"/>
          </p:nvPr>
        </p:nvSpPr>
        <p:spPr>
          <a:xfrm>
            <a:off x="1295401" y="4572000"/>
            <a:ext cx="5120640" cy="1600200"/>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5" name="Picture 4" descr="A picture containing text, clipart&#10;&#10;Description automatically generated">
            <a:extLst>
              <a:ext uri="{FF2B5EF4-FFF2-40B4-BE49-F238E27FC236}">
                <a16:creationId xmlns:a16="http://schemas.microsoft.com/office/drawing/2014/main" id="{FB71B5FB-5506-45BB-9AB3-57F9ED6005E6}"/>
              </a:ext>
            </a:extLst>
          </p:cNvPr>
          <p:cNvPicPr>
            <a:picLocks noChangeAspect="1"/>
          </p:cNvPicPr>
          <p:nvPr userDrawn="1"/>
        </p:nvPicPr>
        <p:blipFill>
          <a:blip r:embed="rId2"/>
          <a:stretch>
            <a:fillRect/>
          </a:stretch>
        </p:blipFill>
        <p:spPr>
          <a:xfrm>
            <a:off x="1" y="0"/>
            <a:ext cx="1528232" cy="725061"/>
          </a:xfrm>
          <a:prstGeom prst="rect">
            <a:avLst/>
          </a:prstGeom>
        </p:spPr>
      </p:pic>
    </p:spTree>
    <p:extLst>
      <p:ext uri="{BB962C8B-B14F-4D97-AF65-F5344CB8AC3E}">
        <p14:creationId xmlns:p14="http://schemas.microsoft.com/office/powerpoint/2010/main" val="2402813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5"/>
          <p:cNvSpPr>
            <a:spLocks noChangeArrowheads="1"/>
          </p:cNvSpPr>
          <p:nvPr/>
        </p:nvSpPr>
        <p:spPr bwMode="white">
          <a:xfrm>
            <a:off x="9622368" y="0"/>
            <a:ext cx="2569632" cy="6858000"/>
          </a:xfrm>
          <a:custGeom>
            <a:avLst/>
            <a:gdLst/>
            <a:ahLst/>
            <a:cxnLst/>
            <a:rect l="l" t="t" r="r" b="b"/>
            <a:pathLst>
              <a:path w="1927224" h="6858000">
                <a:moveTo>
                  <a:pt x="0" y="0"/>
                </a:moveTo>
                <a:lnTo>
                  <a:pt x="1927224" y="0"/>
                </a:lnTo>
                <a:lnTo>
                  <a:pt x="1927224" y="6858000"/>
                </a:lnTo>
                <a:lnTo>
                  <a:pt x="254000" y="6858000"/>
                </a:lnTo>
                <a:lnTo>
                  <a:pt x="892175" y="433705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8" name="Freeform 6"/>
          <p:cNvSpPr>
            <a:spLocks/>
          </p:cNvSpPr>
          <p:nvPr/>
        </p:nvSpPr>
        <p:spPr bwMode="auto">
          <a:xfrm>
            <a:off x="9237132" y="0"/>
            <a:ext cx="1672169" cy="6858000"/>
          </a:xfrm>
          <a:custGeom>
            <a:avLst/>
            <a:gdLst/>
            <a:ahLst/>
            <a:cxnLst/>
            <a:rect l="l" t="t" r="r" b="b"/>
            <a:pathLst>
              <a:path w="1254127" h="6858000">
                <a:moveTo>
                  <a:pt x="0" y="0"/>
                </a:moveTo>
                <a:lnTo>
                  <a:pt x="365127" y="0"/>
                </a:lnTo>
                <a:lnTo>
                  <a:pt x="1254127" y="4337050"/>
                </a:lnTo>
                <a:lnTo>
                  <a:pt x="619127" y="6858000"/>
                </a:lnTo>
                <a:lnTo>
                  <a:pt x="257175" y="6858000"/>
                </a:lnTo>
                <a:lnTo>
                  <a:pt x="892175" y="4337050"/>
                </a:lnTo>
                <a:close/>
              </a:path>
            </a:pathLst>
          </a:custGeom>
          <a:solidFill>
            <a:schemeClr val="accent2"/>
          </a:solidFill>
          <a:ln>
            <a:noFill/>
          </a:ln>
          <a:effectLst>
            <a:outerShdw blurRad="101600" dist="50800" algn="l" rotWithShape="0">
              <a:prstClr val="black">
                <a:alpha val="25000"/>
              </a:prstClr>
            </a:outerShdw>
          </a:effectLst>
        </p:spPr>
        <p:txBody>
          <a:bodyPr vert="horz" wrap="square" lIns="91440" tIns="45720" rIns="91440" bIns="45720" numCol="1" anchor="t" anchorCtr="0" compatLnSpc="1">
            <a:prstTxWarp prst="textNoShape">
              <a:avLst/>
            </a:prstTxWarp>
          </a:bodyPr>
          <a:lstStyle/>
          <a:p>
            <a:pPr lvl="0"/>
            <a:endParaRPr lang="en-US" sz="1800"/>
          </a:p>
        </p:txBody>
      </p:sp>
      <p:sp>
        <p:nvSpPr>
          <p:cNvPr id="9" name="Freeform 7"/>
          <p:cNvSpPr>
            <a:spLocks/>
          </p:cNvSpPr>
          <p:nvPr/>
        </p:nvSpPr>
        <p:spPr bwMode="auto">
          <a:xfrm>
            <a:off x="9173633" y="0"/>
            <a:ext cx="1460499" cy="6858000"/>
          </a:xfrm>
          <a:custGeom>
            <a:avLst/>
            <a:gdLst/>
            <a:ahLst/>
            <a:cxnLst/>
            <a:rect l="l" t="t" r="r" b="b"/>
            <a:pathLst>
              <a:path w="1095374" h="6858000">
                <a:moveTo>
                  <a:pt x="0" y="0"/>
                </a:moveTo>
                <a:lnTo>
                  <a:pt x="203199" y="0"/>
                </a:lnTo>
                <a:lnTo>
                  <a:pt x="1095374" y="4337050"/>
                </a:lnTo>
                <a:lnTo>
                  <a:pt x="460374" y="6858000"/>
                </a:lnTo>
                <a:lnTo>
                  <a:pt x="257175" y="6858000"/>
                </a:lnTo>
                <a:lnTo>
                  <a:pt x="892175" y="4337050"/>
                </a:lnTo>
                <a:close/>
              </a:path>
            </a:pathLst>
          </a:custGeom>
          <a:solidFill>
            <a:schemeClr val="accent1"/>
          </a:solidFill>
          <a:ln>
            <a:noFill/>
          </a:ln>
          <a:effectLst>
            <a:outerShdw blurRad="101600" dist="50800" algn="l" rotWithShape="0">
              <a:prstClr val="black">
                <a:alpha val="25000"/>
              </a:prstClr>
            </a:outerShdw>
          </a:effectLst>
        </p:spPr>
        <p:txBody>
          <a:bodyPr vert="horz" wrap="square" lIns="91440" tIns="45720" rIns="91440" bIns="45720" numCol="1" anchor="t" anchorCtr="0" compatLnSpc="1">
            <a:prstTxWarp prst="textNoShape">
              <a:avLst/>
            </a:prstTxWarp>
          </a:bodyPr>
          <a:lstStyle/>
          <a:p>
            <a:pPr lvl="0"/>
            <a:endParaRPr lang="en-US" sz="1800"/>
          </a:p>
        </p:txBody>
      </p:sp>
      <p:sp>
        <p:nvSpPr>
          <p:cNvPr id="10" name="Freeform 7"/>
          <p:cNvSpPr>
            <a:spLocks/>
          </p:cNvSpPr>
          <p:nvPr/>
        </p:nvSpPr>
        <p:spPr bwMode="auto">
          <a:xfrm>
            <a:off x="9173633" y="0"/>
            <a:ext cx="1460499" cy="6858000"/>
          </a:xfrm>
          <a:custGeom>
            <a:avLst/>
            <a:gdLst/>
            <a:ahLst/>
            <a:cxnLst/>
            <a:rect l="l" t="t" r="r" b="b"/>
            <a:pathLst>
              <a:path w="1095374" h="6858000">
                <a:moveTo>
                  <a:pt x="0" y="0"/>
                </a:moveTo>
                <a:lnTo>
                  <a:pt x="203199" y="0"/>
                </a:lnTo>
                <a:lnTo>
                  <a:pt x="1095374" y="4337050"/>
                </a:lnTo>
                <a:lnTo>
                  <a:pt x="460374" y="6858000"/>
                </a:lnTo>
                <a:lnTo>
                  <a:pt x="257175" y="6858000"/>
                </a:lnTo>
                <a:lnTo>
                  <a:pt x="892175" y="4337050"/>
                </a:lnTo>
                <a:close/>
              </a:path>
            </a:pathLst>
          </a:custGeom>
          <a:solidFill>
            <a:schemeClr val="accent1"/>
          </a:solidFill>
          <a:ln>
            <a:noFill/>
          </a:ln>
          <a:effectLst>
            <a:innerShdw blurRad="63500" dist="50800" dir="10800000">
              <a:prstClr val="black">
                <a:alpha val="50000"/>
              </a:prstClr>
            </a:innerShdw>
          </a:effectLst>
        </p:spPr>
        <p:txBody>
          <a:bodyPr vert="horz" wrap="square" lIns="91440" tIns="45720" rIns="91440" bIns="45720" numCol="1" anchor="t" anchorCtr="0" compatLnSpc="1">
            <a:prstTxWarp prst="textNoShape">
              <a:avLst/>
            </a:prstTxWarp>
          </a:bodyPr>
          <a:lstStyle/>
          <a:p>
            <a:pPr lvl="0"/>
            <a:endParaRPr lang="en-US" sz="1800"/>
          </a:p>
        </p:txBody>
      </p:sp>
      <p:sp>
        <p:nvSpPr>
          <p:cNvPr id="2" name="Title 1"/>
          <p:cNvSpPr>
            <a:spLocks noGrp="1"/>
          </p:cNvSpPr>
          <p:nvPr>
            <p:ph type="title"/>
          </p:nvPr>
        </p:nvSpPr>
        <p:spPr>
          <a:xfrm>
            <a:off x="1295398" y="2914650"/>
            <a:ext cx="8046720" cy="1557338"/>
          </a:xfrm>
        </p:spPr>
        <p:txBody>
          <a:bodyPr anchor="b">
            <a:normAutofit/>
          </a:bodyPr>
          <a:lstStyle>
            <a:lvl1pPr>
              <a:defRPr sz="3200">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1295398" y="4589463"/>
            <a:ext cx="8046718" cy="1011237"/>
          </a:xfrm>
        </p:spPr>
        <p:txBody>
          <a:bodyPr/>
          <a:lstStyle>
            <a:lvl1pPr marL="0" indent="0">
              <a:spcBef>
                <a:spcPts val="1200"/>
              </a:spcBef>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11" name="Picture 10" descr="A picture containing text, clipart&#10;&#10;Description automatically generated">
            <a:extLst>
              <a:ext uri="{FF2B5EF4-FFF2-40B4-BE49-F238E27FC236}">
                <a16:creationId xmlns:a16="http://schemas.microsoft.com/office/drawing/2014/main" id="{98CD2FC6-3706-44AA-9DA8-399D4298E79D}"/>
              </a:ext>
            </a:extLst>
          </p:cNvPr>
          <p:cNvPicPr>
            <a:picLocks noChangeAspect="1"/>
          </p:cNvPicPr>
          <p:nvPr userDrawn="1"/>
        </p:nvPicPr>
        <p:blipFill>
          <a:blip r:embed="rId2"/>
          <a:stretch>
            <a:fillRect/>
          </a:stretch>
        </p:blipFill>
        <p:spPr>
          <a:xfrm>
            <a:off x="1" y="0"/>
            <a:ext cx="1528232" cy="725061"/>
          </a:xfrm>
          <a:prstGeom prst="rect">
            <a:avLst/>
          </a:prstGeom>
        </p:spPr>
      </p:pic>
    </p:spTree>
    <p:extLst>
      <p:ext uri="{BB962C8B-B14F-4D97-AF65-F5344CB8AC3E}">
        <p14:creationId xmlns:p14="http://schemas.microsoft.com/office/powerpoint/2010/main" val="1519642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24600" y="1828799"/>
            <a:ext cx="4572000" cy="43434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A79A3335-6331-4872-A8B7-ECD55539F4D0}" type="datetimeFigureOut">
              <a:rPr lang="en-US" smtClean="0"/>
              <a:t>10/21/2021</a:t>
            </a:fld>
            <a:endParaRPr lang="en-US"/>
          </a:p>
        </p:txBody>
      </p:sp>
      <p:sp>
        <p:nvSpPr>
          <p:cNvPr id="7" name="Slide Number Placeholder 6"/>
          <p:cNvSpPr>
            <a:spLocks noGrp="1"/>
          </p:cNvSpPr>
          <p:nvPr>
            <p:ph type="sldNum" sz="quarter" idx="12"/>
          </p:nvPr>
        </p:nvSpPr>
        <p:spPr/>
        <p:txBody>
          <a:bodyPr/>
          <a:lstStyle/>
          <a:p>
            <a:fld id="{A7F8E3F6-DE14-48B2-B2BC-6FABA9630FB8}" type="slidenum">
              <a:rPr lang="en-US" smtClean="0"/>
              <a:t>‹#›</a:t>
            </a:fld>
            <a:endParaRPr lang="en-US"/>
          </a:p>
        </p:txBody>
      </p:sp>
      <p:pic>
        <p:nvPicPr>
          <p:cNvPr id="8" name="Picture 7" descr="A picture containing text, clipart&#10;&#10;Description automatically generated">
            <a:extLst>
              <a:ext uri="{FF2B5EF4-FFF2-40B4-BE49-F238E27FC236}">
                <a16:creationId xmlns:a16="http://schemas.microsoft.com/office/drawing/2014/main" id="{5180149C-2BA8-4E98-974A-94DDDC72F4A4}"/>
              </a:ext>
            </a:extLst>
          </p:cNvPr>
          <p:cNvPicPr>
            <a:picLocks noChangeAspect="1"/>
          </p:cNvPicPr>
          <p:nvPr userDrawn="1"/>
        </p:nvPicPr>
        <p:blipFill>
          <a:blip r:embed="rId2"/>
          <a:stretch>
            <a:fillRect/>
          </a:stretch>
        </p:blipFill>
        <p:spPr>
          <a:xfrm>
            <a:off x="1" y="0"/>
            <a:ext cx="1528232" cy="725061"/>
          </a:xfrm>
          <a:prstGeom prst="rect">
            <a:avLst/>
          </a:prstGeom>
        </p:spPr>
      </p:pic>
    </p:spTree>
    <p:extLst>
      <p:ext uri="{BB962C8B-B14F-4D97-AF65-F5344CB8AC3E}">
        <p14:creationId xmlns:p14="http://schemas.microsoft.com/office/powerpoint/2010/main" val="2448206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95400" y="255134"/>
            <a:ext cx="9601200" cy="1036850"/>
          </a:xfrm>
        </p:spPr>
        <p:txBody>
          <a:bodyPr/>
          <a:lstStyle/>
          <a:p>
            <a:r>
              <a:rPr lang="en-US"/>
              <a:t>Click to edit Master title style</a:t>
            </a:r>
          </a:p>
        </p:txBody>
      </p:sp>
      <p:sp>
        <p:nvSpPr>
          <p:cNvPr id="3" name="Text Placeholder 2"/>
          <p:cNvSpPr>
            <a:spLocks noGrp="1"/>
          </p:cNvSpPr>
          <p:nvPr>
            <p:ph type="body" idx="1"/>
          </p:nvPr>
        </p:nvSpPr>
        <p:spPr>
          <a:xfrm>
            <a:off x="1295400" y="1828800"/>
            <a:ext cx="4572000" cy="850392"/>
          </a:xfrm>
        </p:spPr>
        <p:txBody>
          <a:bodyPr anchor="ctr">
            <a:normAutofit/>
          </a:bodyPr>
          <a:lstStyle>
            <a:lvl1pPr marL="0" indent="0">
              <a:buNone/>
              <a:defRPr sz="2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2705100"/>
            <a:ext cx="4572000" cy="3467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24600" y="1828800"/>
            <a:ext cx="4572000" cy="847725"/>
          </a:xfrm>
        </p:spPr>
        <p:txBody>
          <a:bodyPr anchor="ctr">
            <a:normAutofit/>
          </a:bodyPr>
          <a:lstStyle>
            <a:lvl1pPr marL="0" indent="0">
              <a:buNone/>
              <a:defRPr sz="2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24600" y="2705100"/>
            <a:ext cx="4572000" cy="3467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p:txBody>
          <a:bodyPr/>
          <a:lstStyle/>
          <a:p>
            <a:r>
              <a:rPr lang="en-US" dirty="0"/>
              <a:t>Add a footer</a:t>
            </a:r>
          </a:p>
        </p:txBody>
      </p:sp>
      <p:sp>
        <p:nvSpPr>
          <p:cNvPr id="7" name="Date Placeholder 6"/>
          <p:cNvSpPr>
            <a:spLocks noGrp="1"/>
          </p:cNvSpPr>
          <p:nvPr>
            <p:ph type="dt" sz="half" idx="10"/>
          </p:nvPr>
        </p:nvSpPr>
        <p:spPr/>
        <p:txBody>
          <a:bodyPr/>
          <a:lstStyle/>
          <a:p>
            <a:fld id="{A79A3335-6331-4872-A8B7-ECD55539F4D0}" type="datetimeFigureOut">
              <a:rPr lang="en-US" smtClean="0"/>
              <a:t>10/21/2021</a:t>
            </a:fld>
            <a:endParaRPr lang="en-US"/>
          </a:p>
        </p:txBody>
      </p:sp>
      <p:sp>
        <p:nvSpPr>
          <p:cNvPr id="9" name="Slide Number Placeholder 8"/>
          <p:cNvSpPr>
            <a:spLocks noGrp="1"/>
          </p:cNvSpPr>
          <p:nvPr>
            <p:ph type="sldNum" sz="quarter" idx="12"/>
          </p:nvPr>
        </p:nvSpPr>
        <p:spPr/>
        <p:txBody>
          <a:bodyPr/>
          <a:lstStyle/>
          <a:p>
            <a:fld id="{A7F8E3F6-DE14-48B2-B2BC-6FABA9630FB8}" type="slidenum">
              <a:rPr lang="en-US" smtClean="0"/>
              <a:t>‹#›</a:t>
            </a:fld>
            <a:endParaRPr lang="en-US"/>
          </a:p>
        </p:txBody>
      </p:sp>
      <p:pic>
        <p:nvPicPr>
          <p:cNvPr id="10" name="Picture 9" descr="A picture containing text, clipart&#10;&#10;Description automatically generated">
            <a:extLst>
              <a:ext uri="{FF2B5EF4-FFF2-40B4-BE49-F238E27FC236}">
                <a16:creationId xmlns:a16="http://schemas.microsoft.com/office/drawing/2014/main" id="{FAE96BD2-7AFF-44E2-81DB-DAE0380F7CE7}"/>
              </a:ext>
            </a:extLst>
          </p:cNvPr>
          <p:cNvPicPr>
            <a:picLocks noChangeAspect="1"/>
          </p:cNvPicPr>
          <p:nvPr userDrawn="1"/>
        </p:nvPicPr>
        <p:blipFill>
          <a:blip r:embed="rId2"/>
          <a:stretch>
            <a:fillRect/>
          </a:stretch>
        </p:blipFill>
        <p:spPr>
          <a:xfrm>
            <a:off x="1" y="0"/>
            <a:ext cx="1528232" cy="725061"/>
          </a:xfrm>
          <a:prstGeom prst="rect">
            <a:avLst/>
          </a:prstGeom>
        </p:spPr>
      </p:pic>
    </p:spTree>
    <p:extLst>
      <p:ext uri="{BB962C8B-B14F-4D97-AF65-F5344CB8AC3E}">
        <p14:creationId xmlns:p14="http://schemas.microsoft.com/office/powerpoint/2010/main" val="2602360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r>
              <a:rPr lang="en-US" dirty="0"/>
              <a:t>Add a footer</a:t>
            </a:r>
          </a:p>
        </p:txBody>
      </p:sp>
      <p:sp>
        <p:nvSpPr>
          <p:cNvPr id="3" name="Date Placeholder 2"/>
          <p:cNvSpPr>
            <a:spLocks noGrp="1"/>
          </p:cNvSpPr>
          <p:nvPr>
            <p:ph type="dt" sz="half" idx="10"/>
          </p:nvPr>
        </p:nvSpPr>
        <p:spPr/>
        <p:txBody>
          <a:bodyPr/>
          <a:lstStyle/>
          <a:p>
            <a:fld id="{A79A3335-6331-4872-A8B7-ECD55539F4D0}" type="datetimeFigureOut">
              <a:rPr lang="en-US" smtClean="0"/>
              <a:t>10/21/2021</a:t>
            </a:fld>
            <a:endParaRPr lang="en-US"/>
          </a:p>
        </p:txBody>
      </p:sp>
      <p:sp>
        <p:nvSpPr>
          <p:cNvPr id="5" name="Slide Number Placeholder 4"/>
          <p:cNvSpPr>
            <a:spLocks noGrp="1"/>
          </p:cNvSpPr>
          <p:nvPr>
            <p:ph type="sldNum" sz="quarter" idx="12"/>
          </p:nvPr>
        </p:nvSpPr>
        <p:spPr/>
        <p:txBody>
          <a:bodyPr/>
          <a:lstStyle/>
          <a:p>
            <a:fld id="{A7F8E3F6-DE14-48B2-B2BC-6FABA9630FB8}" type="slidenum">
              <a:rPr lang="en-US" smtClean="0"/>
              <a:t>‹#›</a:t>
            </a:fld>
            <a:endParaRPr lang="en-US"/>
          </a:p>
        </p:txBody>
      </p:sp>
      <p:pic>
        <p:nvPicPr>
          <p:cNvPr id="6" name="Picture 5" descr="A picture containing text, clipart&#10;&#10;Description automatically generated">
            <a:extLst>
              <a:ext uri="{FF2B5EF4-FFF2-40B4-BE49-F238E27FC236}">
                <a16:creationId xmlns:a16="http://schemas.microsoft.com/office/drawing/2014/main" id="{B9779526-F370-487C-9779-3ADD09F817FA}"/>
              </a:ext>
            </a:extLst>
          </p:cNvPr>
          <p:cNvPicPr>
            <a:picLocks noChangeAspect="1"/>
          </p:cNvPicPr>
          <p:nvPr userDrawn="1"/>
        </p:nvPicPr>
        <p:blipFill>
          <a:blip r:embed="rId2"/>
          <a:stretch>
            <a:fillRect/>
          </a:stretch>
        </p:blipFill>
        <p:spPr>
          <a:xfrm>
            <a:off x="1" y="0"/>
            <a:ext cx="1528232" cy="725061"/>
          </a:xfrm>
          <a:prstGeom prst="rect">
            <a:avLst/>
          </a:prstGeom>
        </p:spPr>
      </p:pic>
    </p:spTree>
    <p:extLst>
      <p:ext uri="{BB962C8B-B14F-4D97-AF65-F5344CB8AC3E}">
        <p14:creationId xmlns:p14="http://schemas.microsoft.com/office/powerpoint/2010/main" val="3397337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Add a footer</a:t>
            </a:r>
          </a:p>
        </p:txBody>
      </p:sp>
      <p:sp>
        <p:nvSpPr>
          <p:cNvPr id="2" name="Date Placeholder 1"/>
          <p:cNvSpPr>
            <a:spLocks noGrp="1"/>
          </p:cNvSpPr>
          <p:nvPr>
            <p:ph type="dt" sz="half" idx="10"/>
          </p:nvPr>
        </p:nvSpPr>
        <p:spPr/>
        <p:txBody>
          <a:bodyPr/>
          <a:lstStyle/>
          <a:p>
            <a:fld id="{A79A3335-6331-4872-A8B7-ECD55539F4D0}" type="datetimeFigureOut">
              <a:rPr lang="en-US" smtClean="0"/>
              <a:t>10/21/2021</a:t>
            </a:fld>
            <a:endParaRPr lang="en-US"/>
          </a:p>
        </p:txBody>
      </p:sp>
      <p:sp>
        <p:nvSpPr>
          <p:cNvPr id="4" name="Slide Number Placeholder 3"/>
          <p:cNvSpPr>
            <a:spLocks noGrp="1"/>
          </p:cNvSpPr>
          <p:nvPr>
            <p:ph type="sldNum" sz="quarter" idx="12"/>
          </p:nvPr>
        </p:nvSpPr>
        <p:spPr/>
        <p:txBody>
          <a:bodyPr/>
          <a:lstStyle/>
          <a:p>
            <a:fld id="{A7F8E3F6-DE14-48B2-B2BC-6FABA9630FB8}" type="slidenum">
              <a:rPr lang="en-US" smtClean="0"/>
              <a:t>‹#›</a:t>
            </a:fld>
            <a:endParaRPr lang="en-US"/>
          </a:p>
        </p:txBody>
      </p:sp>
      <p:pic>
        <p:nvPicPr>
          <p:cNvPr id="5" name="Picture 4" descr="A picture containing text, clipart&#10;&#10;Description automatically generated">
            <a:extLst>
              <a:ext uri="{FF2B5EF4-FFF2-40B4-BE49-F238E27FC236}">
                <a16:creationId xmlns:a16="http://schemas.microsoft.com/office/drawing/2014/main" id="{78B9E957-341F-49DD-B6A9-3C0937E65A71}"/>
              </a:ext>
            </a:extLst>
          </p:cNvPr>
          <p:cNvPicPr>
            <a:picLocks noChangeAspect="1"/>
          </p:cNvPicPr>
          <p:nvPr userDrawn="1"/>
        </p:nvPicPr>
        <p:blipFill>
          <a:blip r:embed="rId2"/>
          <a:stretch>
            <a:fillRect/>
          </a:stretch>
        </p:blipFill>
        <p:spPr>
          <a:xfrm>
            <a:off x="1" y="0"/>
            <a:ext cx="1528232" cy="725061"/>
          </a:xfrm>
          <a:prstGeom prst="rect">
            <a:avLst/>
          </a:prstGeom>
        </p:spPr>
      </p:pic>
    </p:spTree>
    <p:extLst>
      <p:ext uri="{BB962C8B-B14F-4D97-AF65-F5344CB8AC3E}">
        <p14:creationId xmlns:p14="http://schemas.microsoft.com/office/powerpoint/2010/main" val="2983636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4728209" y="1828800"/>
            <a:ext cx="6126480" cy="4343400"/>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5400" y="1828800"/>
            <a:ext cx="3017520" cy="4343400"/>
          </a:xfrm>
        </p:spPr>
        <p:txBody>
          <a:bodyPr anchor="ctr">
            <a:normAutofit/>
          </a:bodyPr>
          <a:lstStyle>
            <a:lvl1pPr marL="0" indent="0">
              <a:spcBef>
                <a:spcPts val="1200"/>
              </a:spcBef>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A79A3335-6331-4872-A8B7-ECD55539F4D0}" type="datetimeFigureOut">
              <a:rPr lang="en-US" smtClean="0"/>
              <a:t>10/21/2021</a:t>
            </a:fld>
            <a:endParaRPr lang="en-US"/>
          </a:p>
        </p:txBody>
      </p:sp>
      <p:sp>
        <p:nvSpPr>
          <p:cNvPr id="7" name="Slide Number Placeholder 6"/>
          <p:cNvSpPr>
            <a:spLocks noGrp="1"/>
          </p:cNvSpPr>
          <p:nvPr>
            <p:ph type="sldNum" sz="quarter" idx="12"/>
          </p:nvPr>
        </p:nvSpPr>
        <p:spPr/>
        <p:txBody>
          <a:bodyPr/>
          <a:lstStyle/>
          <a:p>
            <a:fld id="{A7F8E3F6-DE14-48B2-B2BC-6FABA9630FB8}" type="slidenum">
              <a:rPr lang="en-US" smtClean="0"/>
              <a:t>‹#›</a:t>
            </a:fld>
            <a:endParaRPr lang="en-US"/>
          </a:p>
        </p:txBody>
      </p:sp>
    </p:spTree>
    <p:extLst>
      <p:ext uri="{BB962C8B-B14F-4D97-AF65-F5344CB8AC3E}">
        <p14:creationId xmlns:p14="http://schemas.microsoft.com/office/powerpoint/2010/main" val="254763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userDrawn="1"/>
        </p:nvSpPr>
        <p:spPr bwMode="white">
          <a:xfrm>
            <a:off x="0" y="0"/>
            <a:ext cx="12192000" cy="1371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0" y="1371600"/>
            <a:ext cx="12192000" cy="82183"/>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0" y="1443006"/>
            <a:ext cx="12192000" cy="82183"/>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295400" y="255134"/>
            <a:ext cx="9601200" cy="103685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295400" y="1828800"/>
            <a:ext cx="9601200" cy="4343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1295399" y="6374999"/>
            <a:ext cx="6243203" cy="274320"/>
          </a:xfrm>
          <a:prstGeom prst="rect">
            <a:avLst/>
          </a:prstGeom>
        </p:spPr>
        <p:txBody>
          <a:bodyPr vert="horz" lIns="91440" tIns="45720" rIns="91440" bIns="45720" rtlCol="0" anchor="ctr"/>
          <a:lstStyle>
            <a:lvl1pPr algn="l">
              <a:defRPr sz="1100">
                <a:solidFill>
                  <a:schemeClr val="tx1"/>
                </a:solidFill>
              </a:defRPr>
            </a:lvl1pPr>
          </a:lstStyle>
          <a:p>
            <a:r>
              <a:rPr lang="en-US" dirty="0"/>
              <a:t>Add a footer</a:t>
            </a:r>
          </a:p>
        </p:txBody>
      </p:sp>
      <p:sp>
        <p:nvSpPr>
          <p:cNvPr id="4" name="Date Placeholder 3"/>
          <p:cNvSpPr>
            <a:spLocks noGrp="1"/>
          </p:cNvSpPr>
          <p:nvPr>
            <p:ph type="dt" sz="half" idx="2"/>
          </p:nvPr>
        </p:nvSpPr>
        <p:spPr>
          <a:xfrm>
            <a:off x="7791449" y="6374999"/>
            <a:ext cx="1480705" cy="274320"/>
          </a:xfrm>
          <a:prstGeom prst="rect">
            <a:avLst/>
          </a:prstGeom>
        </p:spPr>
        <p:txBody>
          <a:bodyPr vert="horz" lIns="91440" tIns="45720" rIns="91440" bIns="45720" rtlCol="0" anchor="ctr"/>
          <a:lstStyle>
            <a:lvl1pPr algn="r">
              <a:defRPr sz="1100">
                <a:solidFill>
                  <a:schemeClr val="tx1"/>
                </a:solidFill>
              </a:defRPr>
            </a:lvl1pPr>
          </a:lstStyle>
          <a:p>
            <a:fld id="{A79A3335-6331-4872-A8B7-ECD55539F4D0}" type="datetimeFigureOut">
              <a:rPr lang="en-US" smtClean="0"/>
              <a:pPr/>
              <a:t>10/21/2021</a:t>
            </a:fld>
            <a:endParaRPr lang="en-US"/>
          </a:p>
        </p:txBody>
      </p:sp>
      <p:sp>
        <p:nvSpPr>
          <p:cNvPr id="6" name="Slide Number Placeholder 5"/>
          <p:cNvSpPr>
            <a:spLocks noGrp="1"/>
          </p:cNvSpPr>
          <p:nvPr>
            <p:ph type="sldNum" sz="quarter" idx="4"/>
          </p:nvPr>
        </p:nvSpPr>
        <p:spPr>
          <a:xfrm>
            <a:off x="9525000" y="6374999"/>
            <a:ext cx="1371600" cy="274320"/>
          </a:xfrm>
          <a:prstGeom prst="rect">
            <a:avLst/>
          </a:prstGeom>
        </p:spPr>
        <p:txBody>
          <a:bodyPr vert="horz" lIns="91440" tIns="45720" rIns="91440" bIns="45720" rtlCol="0" anchor="ctr"/>
          <a:lstStyle>
            <a:lvl1pPr algn="r">
              <a:defRPr sz="1100">
                <a:solidFill>
                  <a:schemeClr val="tx1"/>
                </a:solidFill>
              </a:defRPr>
            </a:lvl1pPr>
          </a:lstStyle>
          <a:p>
            <a:fld id="{A7F8E3F6-DE14-48B2-B2BC-6FABA9630FB8}" type="slidenum">
              <a:rPr lang="en-US" smtClean="0"/>
              <a:pPr/>
              <a:t>‹#›</a:t>
            </a:fld>
            <a:endParaRPr lang="en-US"/>
          </a:p>
        </p:txBody>
      </p:sp>
    </p:spTree>
    <p:extLst>
      <p:ext uri="{BB962C8B-B14F-4D97-AF65-F5344CB8AC3E}">
        <p14:creationId xmlns:p14="http://schemas.microsoft.com/office/powerpoint/2010/main" val="2594737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61" r:id="rId11"/>
    <p:sldLayoutId id="2147483658" r:id="rId12"/>
    <p:sldLayoutId id="2147483659" r:id="rId13"/>
    <p:sldLayoutId id="2147483662" r:id="rId14"/>
    <p:sldLayoutId id="2147483663"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200" kern="1200">
          <a:solidFill>
            <a:schemeClr val="bg1"/>
          </a:solidFill>
          <a:latin typeface="+mj-lt"/>
          <a:ea typeface="+mj-ea"/>
          <a:cs typeface="+mj-cs"/>
        </a:defRPr>
      </a:lvl1pPr>
    </p:titleStyle>
    <p:bodyStyle>
      <a:lvl1pPr marL="274320" indent="-274320" algn="l" defTabSz="914400" rtl="0" eaLnBrk="1" latinLnBrk="0" hangingPunct="1">
        <a:lnSpc>
          <a:spcPct val="90000"/>
        </a:lnSpc>
        <a:spcBef>
          <a:spcPts val="1800"/>
        </a:spcBef>
        <a:buFont typeface="Arial" panose="020B0604020202020204" pitchFamily="34" charset="0"/>
        <a:buChar char="•"/>
        <a:defRPr sz="2400" kern="1200">
          <a:solidFill>
            <a:schemeClr val="tx1"/>
          </a:solidFill>
          <a:latin typeface="+mn-lt"/>
          <a:ea typeface="+mn-ea"/>
          <a:cs typeface="+mn-cs"/>
        </a:defRPr>
      </a:lvl1pPr>
      <a:lvl2pPr marL="54864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2pPr>
      <a:lvl3pPr marL="822960" indent="-228600" algn="l" defTabSz="914400" rtl="0" eaLnBrk="1" latinLnBrk="0" hangingPunct="1">
        <a:lnSpc>
          <a:spcPct val="90000"/>
        </a:lnSpc>
        <a:spcBef>
          <a:spcPts val="800"/>
        </a:spcBef>
        <a:buFont typeface="Arial" panose="020B0604020202020204" pitchFamily="34" charset="0"/>
        <a:buChar char="•"/>
        <a:defRPr sz="1800" kern="1200">
          <a:solidFill>
            <a:schemeClr val="tx1"/>
          </a:solidFill>
          <a:latin typeface="+mn-lt"/>
          <a:ea typeface="+mn-ea"/>
          <a:cs typeface="+mn-cs"/>
        </a:defRPr>
      </a:lvl3pPr>
      <a:lvl4pPr marL="1097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5pPr>
      <a:lvl6pPr marL="15544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6pPr>
      <a:lvl7pPr marL="17830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7pPr>
      <a:lvl8pPr marL="20116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8pPr>
      <a:lvl9pPr marL="2240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7"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4.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slideLayout" Target="../slideLayouts/slideLayout8.xml"/><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1.JPG"/><Relationship Id="rId10" Type="http://schemas.openxmlformats.org/officeDocument/2006/relationships/image" Target="../media/image9.png"/><Relationship Id="rId4" Type="http://schemas.openxmlformats.org/officeDocument/2006/relationships/notesSlide" Target="../notesSlides/notesSlide4.xml"/><Relationship Id="rId9" Type="http://schemas.openxmlformats.org/officeDocument/2006/relationships/image" Target="../media/image8.svg"/><Relationship Id="rId1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1.JP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3.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3.png"/><Relationship Id="rId5" Type="http://schemas.openxmlformats.org/officeDocument/2006/relationships/image" Target="../media/image1.JP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1.JP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1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76518" y="1873584"/>
            <a:ext cx="5939523" cy="2560320"/>
          </a:xfrm>
        </p:spPr>
        <p:txBody>
          <a:bodyPr>
            <a:normAutofit/>
          </a:bodyPr>
          <a:lstStyle/>
          <a:p>
            <a:r>
              <a:rPr lang="en-US" sz="4400" dirty="0">
                <a:latin typeface="Poppins"/>
              </a:rPr>
              <a:t>Enter at Your Own Risk</a:t>
            </a:r>
          </a:p>
        </p:txBody>
      </p:sp>
      <p:sp>
        <p:nvSpPr>
          <p:cNvPr id="3" name="Subtitle 2"/>
          <p:cNvSpPr>
            <a:spLocks noGrp="1"/>
          </p:cNvSpPr>
          <p:nvPr>
            <p:ph type="subTitle" idx="1"/>
          </p:nvPr>
        </p:nvSpPr>
        <p:spPr>
          <a:xfrm>
            <a:off x="574184" y="4433904"/>
            <a:ext cx="5120640" cy="1600200"/>
          </a:xfrm>
        </p:spPr>
        <p:txBody>
          <a:bodyPr/>
          <a:lstStyle/>
          <a:p>
            <a:r>
              <a:rPr lang="en-US" dirty="0">
                <a:latin typeface="Poppins"/>
              </a:rPr>
              <a:t>Taking the Risk Out of Re-Entry</a:t>
            </a:r>
          </a:p>
        </p:txBody>
      </p:sp>
      <p:pic>
        <p:nvPicPr>
          <p:cNvPr id="5" name="Picture Placeholder 4" descr="A picture containing tree, outdoor, plant&#10;&#10;Description automatically generated">
            <a:extLst>
              <a:ext uri="{FF2B5EF4-FFF2-40B4-BE49-F238E27FC236}">
                <a16:creationId xmlns:a16="http://schemas.microsoft.com/office/drawing/2014/main" id="{463250CA-5C93-4E9C-9D65-409C5F7AAEC4}"/>
              </a:ext>
            </a:extLst>
          </p:cNvPr>
          <p:cNvPicPr>
            <a:picLocks noGrp="1" noChangeAspect="1"/>
          </p:cNvPicPr>
          <p:nvPr>
            <p:ph type="pic" sz="quarter" idx="4294967295"/>
          </p:nvPr>
        </p:nvPicPr>
        <p:blipFill>
          <a:blip r:embed="rId5"/>
          <a:srcRect l="2797" r="2797"/>
          <a:stretch>
            <a:fillRect/>
          </a:stretch>
        </p:blipFill>
        <p:spPr>
          <a:xfrm rot="5400000">
            <a:off x="6038850" y="704850"/>
            <a:ext cx="6858000" cy="5448300"/>
          </a:xfrm>
        </p:spPr>
      </p:pic>
      <p:pic>
        <p:nvPicPr>
          <p:cNvPr id="8" name="Audio 7">
            <a:hlinkClick r:id="" action="ppaction://media"/>
            <a:extLst>
              <a:ext uri="{FF2B5EF4-FFF2-40B4-BE49-F238E27FC236}">
                <a16:creationId xmlns:a16="http://schemas.microsoft.com/office/drawing/2014/main" id="{928E1918-2005-4D68-BD9A-68B9D1BD74F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80595573"/>
      </p:ext>
    </p:extLst>
  </p:cSld>
  <p:clrMapOvr>
    <a:masterClrMapping/>
  </p:clrMapOvr>
  <mc:AlternateContent xmlns:mc="http://schemas.openxmlformats.org/markup-compatibility/2006">
    <mc:Choice xmlns:p14="http://schemas.microsoft.com/office/powerpoint/2010/main" Requires="p14">
      <p:transition spd="med" p14:dur="700" advTm="38996">
        <p:fade/>
      </p:transition>
    </mc:Choice>
    <mc:Fallback>
      <p:transition spd="med" advTm="3899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Freeform 10">
            <a:extLst>
              <a:ext uri="{FF2B5EF4-FFF2-40B4-BE49-F238E27FC236}">
                <a16:creationId xmlns:a16="http://schemas.microsoft.com/office/drawing/2014/main" id="{BD935331-B3BE-3E4B-8909-2D8D84E36482}"/>
              </a:ext>
            </a:extLst>
          </p:cNvPr>
          <p:cNvSpPr>
            <a:spLocks noChangeArrowheads="1"/>
          </p:cNvSpPr>
          <p:nvPr/>
        </p:nvSpPr>
        <p:spPr bwMode="auto">
          <a:xfrm>
            <a:off x="1017781" y="1341"/>
            <a:ext cx="2534989" cy="3180473"/>
          </a:xfrm>
          <a:custGeom>
            <a:avLst/>
            <a:gdLst>
              <a:gd name="T0" fmla="*/ 0 w 4070"/>
              <a:gd name="T1" fmla="*/ 3334737 h 5107"/>
              <a:gd name="T2" fmla="*/ 2657865 w 4070"/>
              <a:gd name="T3" fmla="*/ 3334737 h 5107"/>
              <a:gd name="T4" fmla="*/ 2657865 w 4070"/>
              <a:gd name="T5" fmla="*/ 0 h 5107"/>
              <a:gd name="T6" fmla="*/ 0 w 4070"/>
              <a:gd name="T7" fmla="*/ 0 h 5107"/>
              <a:gd name="T8" fmla="*/ 0 w 4070"/>
              <a:gd name="T9" fmla="*/ 3334737 h 510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70" h="5107">
                <a:moveTo>
                  <a:pt x="0" y="5106"/>
                </a:moveTo>
                <a:lnTo>
                  <a:pt x="4069" y="5106"/>
                </a:lnTo>
                <a:lnTo>
                  <a:pt x="4069" y="0"/>
                </a:lnTo>
                <a:lnTo>
                  <a:pt x="0" y="0"/>
                </a:lnTo>
                <a:lnTo>
                  <a:pt x="0" y="5106"/>
                </a:lnTo>
              </a:path>
            </a:pathLst>
          </a:custGeom>
          <a:solidFill>
            <a:schemeClr val="bg2">
              <a:lumMod val="95000"/>
            </a:schemeClr>
          </a:solidFill>
          <a:ln>
            <a:noFill/>
          </a:ln>
          <a:effectLst/>
        </p:spPr>
        <p:txBody>
          <a:bodyPr wrap="none" anchor="ctr"/>
          <a:lstStyle/>
          <a:p>
            <a:endParaRPr lang="en-US" dirty="0">
              <a:latin typeface="Poppins" pitchFamily="2" charset="77"/>
            </a:endParaRPr>
          </a:p>
        </p:txBody>
      </p:sp>
      <p:sp>
        <p:nvSpPr>
          <p:cNvPr id="13" name="Freeform 11">
            <a:extLst>
              <a:ext uri="{FF2B5EF4-FFF2-40B4-BE49-F238E27FC236}">
                <a16:creationId xmlns:a16="http://schemas.microsoft.com/office/drawing/2014/main" id="{F4294491-8706-AF4F-8D08-073A29B4CC41}"/>
              </a:ext>
            </a:extLst>
          </p:cNvPr>
          <p:cNvSpPr>
            <a:spLocks noChangeArrowheads="1"/>
          </p:cNvSpPr>
          <p:nvPr/>
        </p:nvSpPr>
        <p:spPr bwMode="auto">
          <a:xfrm>
            <a:off x="1017781" y="3676188"/>
            <a:ext cx="2534989" cy="3180473"/>
          </a:xfrm>
          <a:custGeom>
            <a:avLst/>
            <a:gdLst>
              <a:gd name="T0" fmla="*/ 0 w 4070"/>
              <a:gd name="T1" fmla="*/ 3334737 h 5107"/>
              <a:gd name="T2" fmla="*/ 2657865 w 4070"/>
              <a:gd name="T3" fmla="*/ 3334737 h 5107"/>
              <a:gd name="T4" fmla="*/ 2657865 w 4070"/>
              <a:gd name="T5" fmla="*/ 0 h 5107"/>
              <a:gd name="T6" fmla="*/ 0 w 4070"/>
              <a:gd name="T7" fmla="*/ 0 h 5107"/>
              <a:gd name="T8" fmla="*/ 0 w 4070"/>
              <a:gd name="T9" fmla="*/ 3334737 h 510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70" h="5107">
                <a:moveTo>
                  <a:pt x="0" y="5106"/>
                </a:moveTo>
                <a:lnTo>
                  <a:pt x="4069" y="5106"/>
                </a:lnTo>
                <a:lnTo>
                  <a:pt x="4069" y="0"/>
                </a:lnTo>
                <a:lnTo>
                  <a:pt x="0" y="0"/>
                </a:lnTo>
                <a:lnTo>
                  <a:pt x="0" y="5106"/>
                </a:lnTo>
              </a:path>
            </a:pathLst>
          </a:custGeom>
          <a:solidFill>
            <a:schemeClr val="accent1"/>
          </a:solidFill>
          <a:ln>
            <a:noFill/>
          </a:ln>
          <a:effectLst/>
        </p:spPr>
        <p:txBody>
          <a:bodyPr wrap="none" anchor="ctr"/>
          <a:lstStyle/>
          <a:p>
            <a:endParaRPr lang="en-US" dirty="0">
              <a:latin typeface="Poppins" pitchFamily="2" charset="77"/>
            </a:endParaRPr>
          </a:p>
        </p:txBody>
      </p:sp>
      <p:sp>
        <p:nvSpPr>
          <p:cNvPr id="14" name="Freeform 12">
            <a:extLst>
              <a:ext uri="{FF2B5EF4-FFF2-40B4-BE49-F238E27FC236}">
                <a16:creationId xmlns:a16="http://schemas.microsoft.com/office/drawing/2014/main" id="{3CC36BAC-E3E6-1F48-A0A2-5649E715CA18}"/>
              </a:ext>
            </a:extLst>
          </p:cNvPr>
          <p:cNvSpPr>
            <a:spLocks noChangeArrowheads="1"/>
          </p:cNvSpPr>
          <p:nvPr/>
        </p:nvSpPr>
        <p:spPr bwMode="auto">
          <a:xfrm>
            <a:off x="3250659" y="1838766"/>
            <a:ext cx="2534991" cy="3180473"/>
          </a:xfrm>
          <a:custGeom>
            <a:avLst/>
            <a:gdLst>
              <a:gd name="T0" fmla="*/ 0 w 4070"/>
              <a:gd name="T1" fmla="*/ 3334737 h 5106"/>
              <a:gd name="T2" fmla="*/ 2657867 w 4070"/>
              <a:gd name="T3" fmla="*/ 3334737 h 5106"/>
              <a:gd name="T4" fmla="*/ 2657867 w 4070"/>
              <a:gd name="T5" fmla="*/ 0 h 5106"/>
              <a:gd name="T6" fmla="*/ 0 w 4070"/>
              <a:gd name="T7" fmla="*/ 0 h 5106"/>
              <a:gd name="T8" fmla="*/ 0 w 4070"/>
              <a:gd name="T9" fmla="*/ 3334737 h 510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70" h="5106">
                <a:moveTo>
                  <a:pt x="0" y="5105"/>
                </a:moveTo>
                <a:lnTo>
                  <a:pt x="4069" y="5105"/>
                </a:lnTo>
                <a:lnTo>
                  <a:pt x="4069" y="0"/>
                </a:lnTo>
                <a:lnTo>
                  <a:pt x="0" y="0"/>
                </a:lnTo>
                <a:lnTo>
                  <a:pt x="0" y="5105"/>
                </a:lnTo>
              </a:path>
            </a:pathLst>
          </a:custGeom>
          <a:solidFill>
            <a:schemeClr val="bg2">
              <a:lumMod val="95000"/>
            </a:schemeClr>
          </a:solidFill>
          <a:ln>
            <a:noFill/>
          </a:ln>
          <a:effectLst/>
        </p:spPr>
        <p:txBody>
          <a:bodyPr wrap="none" anchor="ctr"/>
          <a:lstStyle/>
          <a:p>
            <a:endParaRPr lang="en-US" dirty="0">
              <a:latin typeface="Poppins" pitchFamily="2" charset="77"/>
            </a:endParaRPr>
          </a:p>
        </p:txBody>
      </p:sp>
      <p:pic>
        <p:nvPicPr>
          <p:cNvPr id="8" name="Picture Placeholder 7" descr="A picture containing tree, outdoor, plant&#10;&#10;Description automatically generated">
            <a:extLst>
              <a:ext uri="{FF2B5EF4-FFF2-40B4-BE49-F238E27FC236}">
                <a16:creationId xmlns:a16="http://schemas.microsoft.com/office/drawing/2014/main" id="{FC3CD22A-F5BE-4D57-BB83-3013AD48D28A}"/>
              </a:ext>
            </a:extLst>
          </p:cNvPr>
          <p:cNvPicPr>
            <a:picLocks noGrp="1" noChangeAspect="1"/>
          </p:cNvPicPr>
          <p:nvPr>
            <p:ph type="pic" sz="quarter" idx="11"/>
          </p:nvPr>
        </p:nvPicPr>
        <p:blipFill>
          <a:blip r:embed="rId3"/>
          <a:srcRect l="2943" r="2943"/>
          <a:stretch>
            <a:fillRect/>
          </a:stretch>
        </p:blipFill>
        <p:spPr>
          <a:xfrm rot="5400000">
            <a:off x="2925763" y="2160588"/>
            <a:ext cx="3181350" cy="2535237"/>
          </a:xfrm>
        </p:spPr>
      </p:pic>
      <p:sp>
        <p:nvSpPr>
          <p:cNvPr id="15" name="Freeform 13">
            <a:extLst>
              <a:ext uri="{FF2B5EF4-FFF2-40B4-BE49-F238E27FC236}">
                <a16:creationId xmlns:a16="http://schemas.microsoft.com/office/drawing/2014/main" id="{57660965-BB75-D74E-8E4D-8EF3C5B2CA99}"/>
              </a:ext>
            </a:extLst>
          </p:cNvPr>
          <p:cNvSpPr>
            <a:spLocks noChangeArrowheads="1"/>
          </p:cNvSpPr>
          <p:nvPr/>
        </p:nvSpPr>
        <p:spPr bwMode="auto">
          <a:xfrm>
            <a:off x="3582982" y="2171094"/>
            <a:ext cx="2534989" cy="3180473"/>
          </a:xfrm>
          <a:custGeom>
            <a:avLst/>
            <a:gdLst>
              <a:gd name="T0" fmla="*/ 0 w 4070"/>
              <a:gd name="T1" fmla="*/ 3334737 h 5107"/>
              <a:gd name="T2" fmla="*/ 2657865 w 4070"/>
              <a:gd name="T3" fmla="*/ 3334737 h 5107"/>
              <a:gd name="T4" fmla="*/ 2657865 w 4070"/>
              <a:gd name="T5" fmla="*/ 0 h 5107"/>
              <a:gd name="T6" fmla="*/ 0 60000 65536"/>
              <a:gd name="T7" fmla="*/ 0 60000 65536"/>
              <a:gd name="T8" fmla="*/ 0 60000 65536"/>
            </a:gdLst>
            <a:ahLst/>
            <a:cxnLst>
              <a:cxn ang="T6">
                <a:pos x="T0" y="T1"/>
              </a:cxn>
              <a:cxn ang="T7">
                <a:pos x="T2" y="T3"/>
              </a:cxn>
              <a:cxn ang="T8">
                <a:pos x="T4" y="T5"/>
              </a:cxn>
            </a:cxnLst>
            <a:rect l="0" t="0" r="r" b="b"/>
            <a:pathLst>
              <a:path w="4070" h="5107">
                <a:moveTo>
                  <a:pt x="0" y="5106"/>
                </a:moveTo>
                <a:lnTo>
                  <a:pt x="4069" y="5106"/>
                </a:lnTo>
                <a:lnTo>
                  <a:pt x="4069" y="0"/>
                </a:lnTo>
              </a:path>
            </a:pathLst>
          </a:custGeom>
          <a:noFill/>
          <a:ln w="38100" cap="flat">
            <a:solidFill>
              <a:schemeClr val="accent3"/>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latin typeface="Poppins" pitchFamily="2" charset="77"/>
            </a:endParaRPr>
          </a:p>
        </p:txBody>
      </p:sp>
      <p:sp>
        <p:nvSpPr>
          <p:cNvPr id="16" name="Freeform 54">
            <a:extLst>
              <a:ext uri="{FF2B5EF4-FFF2-40B4-BE49-F238E27FC236}">
                <a16:creationId xmlns:a16="http://schemas.microsoft.com/office/drawing/2014/main" id="{244CBBDA-03C0-8740-ADAB-7C2D35CFFB5C}"/>
              </a:ext>
            </a:extLst>
          </p:cNvPr>
          <p:cNvSpPr>
            <a:spLocks noChangeArrowheads="1"/>
          </p:cNvSpPr>
          <p:nvPr/>
        </p:nvSpPr>
        <p:spPr bwMode="auto">
          <a:xfrm>
            <a:off x="7087476" y="4552329"/>
            <a:ext cx="447673" cy="10986"/>
          </a:xfrm>
          <a:custGeom>
            <a:avLst/>
            <a:gdLst>
              <a:gd name="T0" fmla="*/ 468834 w 718"/>
              <a:gd name="T1" fmla="*/ 10843 h 17"/>
              <a:gd name="T2" fmla="*/ 0 w 718"/>
              <a:gd name="T3" fmla="*/ 10843 h 17"/>
              <a:gd name="T4" fmla="*/ 0 w 718"/>
              <a:gd name="T5" fmla="*/ 0 h 17"/>
              <a:gd name="T6" fmla="*/ 468834 w 718"/>
              <a:gd name="T7" fmla="*/ 0 h 17"/>
              <a:gd name="T8" fmla="*/ 468834 w 718"/>
              <a:gd name="T9" fmla="*/ 10843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18" h="17">
                <a:moveTo>
                  <a:pt x="717" y="16"/>
                </a:moveTo>
                <a:lnTo>
                  <a:pt x="0" y="16"/>
                </a:lnTo>
                <a:lnTo>
                  <a:pt x="0" y="0"/>
                </a:lnTo>
                <a:lnTo>
                  <a:pt x="717" y="0"/>
                </a:lnTo>
                <a:lnTo>
                  <a:pt x="717" y="16"/>
                </a:lnTo>
              </a:path>
            </a:pathLst>
          </a:custGeom>
          <a:solidFill>
            <a:schemeClr val="accent1"/>
          </a:solidFill>
          <a:ln>
            <a:noFill/>
          </a:ln>
          <a:effectLst/>
        </p:spPr>
        <p:txBody>
          <a:bodyPr wrap="none" anchor="ctr"/>
          <a:lstStyle/>
          <a:p>
            <a:endParaRPr lang="en-US" dirty="0">
              <a:latin typeface="Poppins" pitchFamily="2" charset="77"/>
            </a:endParaRPr>
          </a:p>
        </p:txBody>
      </p:sp>
      <p:sp>
        <p:nvSpPr>
          <p:cNvPr id="17" name="Freeform 70">
            <a:extLst>
              <a:ext uri="{FF2B5EF4-FFF2-40B4-BE49-F238E27FC236}">
                <a16:creationId xmlns:a16="http://schemas.microsoft.com/office/drawing/2014/main" id="{B0A6D370-BE52-394A-B157-0A2D54337AA7}"/>
              </a:ext>
            </a:extLst>
          </p:cNvPr>
          <p:cNvSpPr>
            <a:spLocks noChangeArrowheads="1"/>
          </p:cNvSpPr>
          <p:nvPr/>
        </p:nvSpPr>
        <p:spPr bwMode="auto">
          <a:xfrm>
            <a:off x="7087476" y="5090648"/>
            <a:ext cx="447673" cy="10986"/>
          </a:xfrm>
          <a:custGeom>
            <a:avLst/>
            <a:gdLst>
              <a:gd name="T0" fmla="*/ 468834 w 718"/>
              <a:gd name="T1" fmla="*/ 10881 h 18"/>
              <a:gd name="T2" fmla="*/ 0 w 718"/>
              <a:gd name="T3" fmla="*/ 10881 h 18"/>
              <a:gd name="T4" fmla="*/ 0 w 718"/>
              <a:gd name="T5" fmla="*/ 0 h 18"/>
              <a:gd name="T6" fmla="*/ 468834 w 718"/>
              <a:gd name="T7" fmla="*/ 0 h 18"/>
              <a:gd name="T8" fmla="*/ 468834 w 718"/>
              <a:gd name="T9" fmla="*/ 10881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18" h="18">
                <a:moveTo>
                  <a:pt x="717" y="17"/>
                </a:moveTo>
                <a:lnTo>
                  <a:pt x="0" y="17"/>
                </a:lnTo>
                <a:lnTo>
                  <a:pt x="0" y="0"/>
                </a:lnTo>
                <a:lnTo>
                  <a:pt x="717" y="0"/>
                </a:lnTo>
                <a:lnTo>
                  <a:pt x="717" y="17"/>
                </a:lnTo>
              </a:path>
            </a:pathLst>
          </a:custGeom>
          <a:solidFill>
            <a:schemeClr val="accent2"/>
          </a:solidFill>
          <a:ln>
            <a:noFill/>
          </a:ln>
          <a:effectLst/>
        </p:spPr>
        <p:txBody>
          <a:bodyPr wrap="none" anchor="ctr"/>
          <a:lstStyle/>
          <a:p>
            <a:endParaRPr lang="en-US" dirty="0">
              <a:latin typeface="Poppins" pitchFamily="2" charset="77"/>
            </a:endParaRPr>
          </a:p>
        </p:txBody>
      </p:sp>
      <p:sp>
        <p:nvSpPr>
          <p:cNvPr id="19" name="Freeform 91">
            <a:extLst>
              <a:ext uri="{FF2B5EF4-FFF2-40B4-BE49-F238E27FC236}">
                <a16:creationId xmlns:a16="http://schemas.microsoft.com/office/drawing/2014/main" id="{D6CC5687-A4C6-1749-B55B-DB4CBDAAA3F4}"/>
              </a:ext>
            </a:extLst>
          </p:cNvPr>
          <p:cNvSpPr>
            <a:spLocks noChangeArrowheads="1"/>
          </p:cNvSpPr>
          <p:nvPr/>
        </p:nvSpPr>
        <p:spPr bwMode="auto">
          <a:xfrm>
            <a:off x="6258042" y="3066459"/>
            <a:ext cx="5097445" cy="450430"/>
          </a:xfrm>
          <a:custGeom>
            <a:avLst/>
            <a:gdLst>
              <a:gd name="T0" fmla="*/ 5345188 w 8185"/>
              <a:gd name="T1" fmla="*/ 471717 h 723"/>
              <a:gd name="T2" fmla="*/ 0 w 8185"/>
              <a:gd name="T3" fmla="*/ 471717 h 723"/>
              <a:gd name="T4" fmla="*/ 0 w 8185"/>
              <a:gd name="T5" fmla="*/ 0 h 723"/>
              <a:gd name="T6" fmla="*/ 5345188 w 8185"/>
              <a:gd name="T7" fmla="*/ 0 h 723"/>
              <a:gd name="T8" fmla="*/ 5345188 w 8185"/>
              <a:gd name="T9" fmla="*/ 471717 h 7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85" h="723">
                <a:moveTo>
                  <a:pt x="8184" y="722"/>
                </a:moveTo>
                <a:lnTo>
                  <a:pt x="0" y="722"/>
                </a:lnTo>
                <a:lnTo>
                  <a:pt x="0" y="0"/>
                </a:lnTo>
                <a:lnTo>
                  <a:pt x="8184" y="0"/>
                </a:lnTo>
                <a:lnTo>
                  <a:pt x="8184" y="722"/>
                </a:lnTo>
              </a:path>
            </a:pathLst>
          </a:custGeom>
          <a:solidFill>
            <a:schemeClr val="accent2"/>
          </a:solidFill>
          <a:ln>
            <a:noFill/>
          </a:ln>
          <a:effectLst/>
        </p:spPr>
        <p:txBody>
          <a:bodyPr wrap="none" anchor="ctr"/>
          <a:lstStyle/>
          <a:p>
            <a:endParaRPr lang="en-US" dirty="0">
              <a:latin typeface="Poppins" pitchFamily="2" charset="77"/>
            </a:endParaRPr>
          </a:p>
        </p:txBody>
      </p:sp>
      <p:sp>
        <p:nvSpPr>
          <p:cNvPr id="5" name="TextBox 4">
            <a:extLst>
              <a:ext uri="{FF2B5EF4-FFF2-40B4-BE49-F238E27FC236}">
                <a16:creationId xmlns:a16="http://schemas.microsoft.com/office/drawing/2014/main" id="{D8E6AA93-61B0-984B-BF59-384DC77D3B92}"/>
              </a:ext>
            </a:extLst>
          </p:cNvPr>
          <p:cNvSpPr txBox="1"/>
          <p:nvPr/>
        </p:nvSpPr>
        <p:spPr>
          <a:xfrm>
            <a:off x="7680283" y="4035899"/>
            <a:ext cx="3259012" cy="353943"/>
          </a:xfrm>
          <a:prstGeom prst="rect">
            <a:avLst/>
          </a:prstGeom>
          <a:noFill/>
        </p:spPr>
        <p:txBody>
          <a:bodyPr wrap="square" rtlCol="0" anchor="b">
            <a:spAutoFit/>
          </a:bodyPr>
          <a:lstStyle/>
          <a:p>
            <a:r>
              <a:rPr lang="en-US" sz="1700" b="1" spc="-15" dirty="0">
                <a:solidFill>
                  <a:schemeClr val="tx2"/>
                </a:solidFill>
                <a:latin typeface="Poppins" pitchFamily="2" charset="77"/>
                <a:cs typeface="Poppins" pitchFamily="2" charset="77"/>
              </a:rPr>
              <a:t>GET IN TOUCH</a:t>
            </a:r>
          </a:p>
        </p:txBody>
      </p:sp>
      <p:sp>
        <p:nvSpPr>
          <p:cNvPr id="6" name="TextBox 5">
            <a:extLst>
              <a:ext uri="{FF2B5EF4-FFF2-40B4-BE49-F238E27FC236}">
                <a16:creationId xmlns:a16="http://schemas.microsoft.com/office/drawing/2014/main" id="{5991043D-3720-FF45-81F7-DA44512D6AC3}"/>
              </a:ext>
            </a:extLst>
          </p:cNvPr>
          <p:cNvSpPr txBox="1"/>
          <p:nvPr/>
        </p:nvSpPr>
        <p:spPr>
          <a:xfrm>
            <a:off x="7680283" y="4411230"/>
            <a:ext cx="3259012" cy="306109"/>
          </a:xfrm>
          <a:prstGeom prst="rect">
            <a:avLst/>
          </a:prstGeom>
          <a:noFill/>
        </p:spPr>
        <p:txBody>
          <a:bodyPr wrap="square" rtlCol="0">
            <a:spAutoFit/>
          </a:bodyPr>
          <a:lstStyle/>
          <a:p>
            <a:pPr>
              <a:lnSpc>
                <a:spcPts val="1800"/>
              </a:lnSpc>
            </a:pPr>
            <a:r>
              <a:rPr lang="en-US" sz="1200" spc="-10" dirty="0">
                <a:latin typeface="Poppins" pitchFamily="2" charset="77"/>
                <a:cs typeface="Poppins" pitchFamily="2" charset="77"/>
              </a:rPr>
              <a:t>Joanne Auclair</a:t>
            </a:r>
          </a:p>
        </p:txBody>
      </p:sp>
      <p:sp>
        <p:nvSpPr>
          <p:cNvPr id="7" name="TextBox 6">
            <a:extLst>
              <a:ext uri="{FF2B5EF4-FFF2-40B4-BE49-F238E27FC236}">
                <a16:creationId xmlns:a16="http://schemas.microsoft.com/office/drawing/2014/main" id="{D73560D2-7364-2543-92F8-917AF3EB03E3}"/>
              </a:ext>
            </a:extLst>
          </p:cNvPr>
          <p:cNvSpPr txBox="1"/>
          <p:nvPr/>
        </p:nvSpPr>
        <p:spPr>
          <a:xfrm>
            <a:off x="7680283" y="4949381"/>
            <a:ext cx="3259012" cy="306109"/>
          </a:xfrm>
          <a:prstGeom prst="rect">
            <a:avLst/>
          </a:prstGeom>
          <a:noFill/>
        </p:spPr>
        <p:txBody>
          <a:bodyPr wrap="square" rtlCol="0">
            <a:spAutoFit/>
          </a:bodyPr>
          <a:lstStyle/>
          <a:p>
            <a:pPr>
              <a:lnSpc>
                <a:spcPts val="1800"/>
              </a:lnSpc>
            </a:pPr>
            <a:r>
              <a:rPr lang="en-US" sz="1200" spc="-10" dirty="0">
                <a:latin typeface="Poppins" pitchFamily="2" charset="77"/>
                <a:cs typeface="Poppins" pitchFamily="2" charset="77"/>
              </a:rPr>
              <a:t>joanne.auclair@calgary.ca</a:t>
            </a:r>
          </a:p>
        </p:txBody>
      </p:sp>
      <p:sp>
        <p:nvSpPr>
          <p:cNvPr id="10" name="TextBox 9">
            <a:extLst>
              <a:ext uri="{FF2B5EF4-FFF2-40B4-BE49-F238E27FC236}">
                <a16:creationId xmlns:a16="http://schemas.microsoft.com/office/drawing/2014/main" id="{B01FD946-E159-434F-B202-AFB35ED88A8A}"/>
              </a:ext>
            </a:extLst>
          </p:cNvPr>
          <p:cNvSpPr txBox="1"/>
          <p:nvPr/>
        </p:nvSpPr>
        <p:spPr>
          <a:xfrm>
            <a:off x="3690111" y="100340"/>
            <a:ext cx="5470467" cy="2023631"/>
          </a:xfrm>
          <a:prstGeom prst="rect">
            <a:avLst/>
          </a:prstGeom>
          <a:noFill/>
        </p:spPr>
        <p:txBody>
          <a:bodyPr wrap="square" rtlCol="0" anchor="ctr">
            <a:spAutoFit/>
          </a:bodyPr>
          <a:lstStyle/>
          <a:p>
            <a:pPr algn="ctr"/>
            <a:r>
              <a:rPr lang="en-US" sz="12550" b="1" spc="-425" dirty="0">
                <a:solidFill>
                  <a:schemeClr val="accent6">
                    <a:alpha val="10000"/>
                  </a:schemeClr>
                </a:solidFill>
                <a:latin typeface="Poppins" pitchFamily="2" charset="77"/>
                <a:cs typeface="Poppins" pitchFamily="2" charset="77"/>
              </a:rPr>
              <a:t>THANK</a:t>
            </a:r>
          </a:p>
        </p:txBody>
      </p:sp>
      <p:sp>
        <p:nvSpPr>
          <p:cNvPr id="11" name="TextBox 10">
            <a:extLst>
              <a:ext uri="{FF2B5EF4-FFF2-40B4-BE49-F238E27FC236}">
                <a16:creationId xmlns:a16="http://schemas.microsoft.com/office/drawing/2014/main" id="{CEFF04F0-D2C4-8846-AE42-CE2E578FEA12}"/>
              </a:ext>
            </a:extLst>
          </p:cNvPr>
          <p:cNvSpPr txBox="1"/>
          <p:nvPr/>
        </p:nvSpPr>
        <p:spPr>
          <a:xfrm>
            <a:off x="5617923" y="1547501"/>
            <a:ext cx="3696776" cy="2023631"/>
          </a:xfrm>
          <a:prstGeom prst="rect">
            <a:avLst/>
          </a:prstGeom>
          <a:noFill/>
        </p:spPr>
        <p:txBody>
          <a:bodyPr wrap="square" rtlCol="0" anchor="ctr">
            <a:spAutoFit/>
          </a:bodyPr>
          <a:lstStyle/>
          <a:p>
            <a:pPr algn="ctr"/>
            <a:r>
              <a:rPr lang="en-US" sz="12550" b="1" spc="-425" dirty="0">
                <a:solidFill>
                  <a:schemeClr val="accent6">
                    <a:alpha val="10000"/>
                  </a:schemeClr>
                </a:solidFill>
                <a:latin typeface="Poppins" pitchFamily="2" charset="77"/>
                <a:cs typeface="Poppins" pitchFamily="2" charset="77"/>
              </a:rPr>
              <a:t>YOU</a:t>
            </a:r>
          </a:p>
        </p:txBody>
      </p:sp>
      <p:sp>
        <p:nvSpPr>
          <p:cNvPr id="4" name="TextBox 3">
            <a:extLst>
              <a:ext uri="{FF2B5EF4-FFF2-40B4-BE49-F238E27FC236}">
                <a16:creationId xmlns:a16="http://schemas.microsoft.com/office/drawing/2014/main" id="{209C2848-B4D3-944F-A334-F51AD2781D4D}"/>
              </a:ext>
            </a:extLst>
          </p:cNvPr>
          <p:cNvSpPr txBox="1"/>
          <p:nvPr/>
        </p:nvSpPr>
        <p:spPr>
          <a:xfrm>
            <a:off x="6228495" y="2433462"/>
            <a:ext cx="5071133" cy="1092607"/>
          </a:xfrm>
          <a:prstGeom prst="rect">
            <a:avLst/>
          </a:prstGeom>
          <a:noFill/>
        </p:spPr>
        <p:txBody>
          <a:bodyPr wrap="square" rtlCol="0" anchor="b">
            <a:spAutoFit/>
          </a:bodyPr>
          <a:lstStyle/>
          <a:p>
            <a:pPr algn="ctr"/>
            <a:r>
              <a:rPr lang="en-US" sz="6500" b="1" spc="-250" dirty="0">
                <a:solidFill>
                  <a:schemeClr val="tx2"/>
                </a:solidFill>
                <a:latin typeface="Poppins" pitchFamily="2" charset="77"/>
                <a:cs typeface="Poppins" pitchFamily="2" charset="77"/>
              </a:rPr>
              <a:t>THANK YOU!</a:t>
            </a:r>
          </a:p>
        </p:txBody>
      </p:sp>
      <p:sp>
        <p:nvSpPr>
          <p:cNvPr id="18" name="Picture Placeholder 17">
            <a:extLst>
              <a:ext uri="{FF2B5EF4-FFF2-40B4-BE49-F238E27FC236}">
                <a16:creationId xmlns:a16="http://schemas.microsoft.com/office/drawing/2014/main" id="{014DB0D7-10B0-42B4-B19F-C268698A6681}"/>
              </a:ext>
            </a:extLst>
          </p:cNvPr>
          <p:cNvSpPr>
            <a:spLocks noGrp="1"/>
          </p:cNvSpPr>
          <p:nvPr>
            <p:ph type="pic" sz="quarter" idx="10"/>
          </p:nvPr>
        </p:nvSpPr>
        <p:spPr/>
      </p:sp>
      <p:pic>
        <p:nvPicPr>
          <p:cNvPr id="20" name="Picture 19">
            <a:extLst>
              <a:ext uri="{FF2B5EF4-FFF2-40B4-BE49-F238E27FC236}">
                <a16:creationId xmlns:a16="http://schemas.microsoft.com/office/drawing/2014/main" id="{671B317E-F622-47EF-88CB-44694BD4638B}"/>
              </a:ext>
            </a:extLst>
          </p:cNvPr>
          <p:cNvPicPr>
            <a:picLocks noChangeAspect="1"/>
          </p:cNvPicPr>
          <p:nvPr/>
        </p:nvPicPr>
        <p:blipFill>
          <a:blip r:embed="rId4"/>
          <a:stretch>
            <a:fillRect/>
          </a:stretch>
        </p:blipFill>
        <p:spPr>
          <a:xfrm>
            <a:off x="1030884" y="-42511"/>
            <a:ext cx="2496239" cy="3223703"/>
          </a:xfrm>
          <a:prstGeom prst="rect">
            <a:avLst/>
          </a:prstGeom>
        </p:spPr>
      </p:pic>
    </p:spTree>
    <p:extLst>
      <p:ext uri="{BB962C8B-B14F-4D97-AF65-F5344CB8AC3E}">
        <p14:creationId xmlns:p14="http://schemas.microsoft.com/office/powerpoint/2010/main" val="1566774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000" dirty="0">
                <a:latin typeface="Poppins"/>
              </a:rPr>
              <a:t>WHAT WE WILL COVER</a:t>
            </a:r>
          </a:p>
        </p:txBody>
      </p:sp>
      <p:sp>
        <p:nvSpPr>
          <p:cNvPr id="3" name="Content Placeholder 2"/>
          <p:cNvSpPr>
            <a:spLocks noGrp="1"/>
          </p:cNvSpPr>
          <p:nvPr>
            <p:ph sz="half" idx="1"/>
          </p:nvPr>
        </p:nvSpPr>
        <p:spPr/>
        <p:txBody>
          <a:bodyPr/>
          <a:lstStyle/>
          <a:p>
            <a:r>
              <a:rPr lang="en-US" dirty="0">
                <a:latin typeface="Lato Light"/>
              </a:rPr>
              <a:t>Why Talk About Re-Entry?</a:t>
            </a:r>
          </a:p>
          <a:p>
            <a:r>
              <a:rPr lang="en-US" dirty="0">
                <a:latin typeface="Lato Light"/>
              </a:rPr>
              <a:t>Re-Entry Criteria</a:t>
            </a:r>
          </a:p>
          <a:p>
            <a:r>
              <a:rPr lang="en-US" dirty="0">
                <a:latin typeface="Lato Light"/>
              </a:rPr>
              <a:t>Two Case Studies: </a:t>
            </a:r>
          </a:p>
          <a:p>
            <a:pPr lvl="1">
              <a:buFont typeface="Courier New" panose="02070309020205020404" pitchFamily="49" charset="0"/>
              <a:buChar char="o"/>
            </a:pPr>
            <a:r>
              <a:rPr lang="en-US" dirty="0">
                <a:latin typeface="Lato Light"/>
              </a:rPr>
              <a:t>COVID-19</a:t>
            </a:r>
          </a:p>
          <a:p>
            <a:pPr lvl="1">
              <a:buFont typeface="Courier New" panose="02070309020205020404" pitchFamily="49" charset="0"/>
              <a:buChar char="o"/>
            </a:pPr>
            <a:r>
              <a:rPr lang="en-US" dirty="0">
                <a:latin typeface="Lato Light"/>
              </a:rPr>
              <a:t>Wildfires</a:t>
            </a:r>
          </a:p>
        </p:txBody>
      </p:sp>
      <p:pic>
        <p:nvPicPr>
          <p:cNvPr id="10" name="Content Placeholder 9">
            <a:extLst>
              <a:ext uri="{FF2B5EF4-FFF2-40B4-BE49-F238E27FC236}">
                <a16:creationId xmlns:a16="http://schemas.microsoft.com/office/drawing/2014/main" id="{AFE9D49A-E8DE-4316-B88A-AD8C826E3515}"/>
              </a:ext>
            </a:extLst>
          </p:cNvPr>
          <p:cNvPicPr>
            <a:picLocks noGrp="1" noChangeAspect="1"/>
          </p:cNvPicPr>
          <p:nvPr>
            <p:ph sz="half" idx="2"/>
          </p:nvPr>
        </p:nvPicPr>
        <p:blipFill>
          <a:blip r:embed="rId5"/>
          <a:stretch>
            <a:fillRect/>
          </a:stretch>
        </p:blipFill>
        <p:spPr>
          <a:xfrm>
            <a:off x="6873240" y="1828800"/>
            <a:ext cx="3474720" cy="4343400"/>
          </a:xfrm>
          <a:ln>
            <a:solidFill>
              <a:schemeClr val="tx1"/>
            </a:solidFill>
          </a:ln>
        </p:spPr>
      </p:pic>
      <p:pic>
        <p:nvPicPr>
          <p:cNvPr id="5" name="Audio 4">
            <a:hlinkClick r:id="" action="ppaction://media"/>
            <a:extLst>
              <a:ext uri="{FF2B5EF4-FFF2-40B4-BE49-F238E27FC236}">
                <a16:creationId xmlns:a16="http://schemas.microsoft.com/office/drawing/2014/main" id="{06EFBC9F-0303-49D2-B3F4-8E786650AE1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39872359"/>
      </p:ext>
    </p:extLst>
  </p:cSld>
  <p:clrMapOvr>
    <a:masterClrMapping/>
  </p:clrMapOvr>
  <mc:AlternateContent xmlns:mc="http://schemas.openxmlformats.org/markup-compatibility/2006">
    <mc:Choice xmlns:p14="http://schemas.microsoft.com/office/powerpoint/2010/main" Requires="p14">
      <p:transition spd="med" p14:dur="700" advTm="20908">
        <p:fade/>
      </p:transition>
    </mc:Choice>
    <mc:Fallback>
      <p:transition spd="med" advTm="2090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CD0CA-EBDC-4363-86A7-B889ACCB700D}"/>
              </a:ext>
            </a:extLst>
          </p:cNvPr>
          <p:cNvSpPr>
            <a:spLocks noGrp="1"/>
          </p:cNvSpPr>
          <p:nvPr>
            <p:ph type="title"/>
          </p:nvPr>
        </p:nvSpPr>
        <p:spPr/>
        <p:txBody>
          <a:bodyPr>
            <a:normAutofit/>
          </a:bodyPr>
          <a:lstStyle/>
          <a:p>
            <a:pPr algn="ctr"/>
            <a:r>
              <a:rPr lang="en-US" sz="3000" dirty="0">
                <a:latin typeface="Poppins"/>
              </a:rPr>
              <a:t>WHY TALK ABOUT RE-ENTRY? </a:t>
            </a:r>
          </a:p>
        </p:txBody>
      </p:sp>
      <p:sp>
        <p:nvSpPr>
          <p:cNvPr id="3" name="Content Placeholder 2">
            <a:extLst>
              <a:ext uri="{FF2B5EF4-FFF2-40B4-BE49-F238E27FC236}">
                <a16:creationId xmlns:a16="http://schemas.microsoft.com/office/drawing/2014/main" id="{A236BEDA-1D27-4C5E-AAFB-A5E23E03B198}"/>
              </a:ext>
            </a:extLst>
          </p:cNvPr>
          <p:cNvSpPr>
            <a:spLocks noGrp="1"/>
          </p:cNvSpPr>
          <p:nvPr>
            <p:ph idx="1"/>
          </p:nvPr>
        </p:nvSpPr>
        <p:spPr/>
        <p:txBody>
          <a:bodyPr>
            <a:normAutofit fontScale="92500"/>
          </a:bodyPr>
          <a:lstStyle/>
          <a:p>
            <a:r>
              <a:rPr lang="en-US" dirty="0">
                <a:latin typeface="Lato Light"/>
              </a:rPr>
              <a:t>According to United Nations Food and Agricultural Organization (FAO), disasters happen three times more often today, than in the 1970s and 1980s</a:t>
            </a:r>
            <a:r>
              <a:rPr lang="en-US" b="1" dirty="0">
                <a:latin typeface="Lato Light"/>
              </a:rPr>
              <a:t>. Are you planning for a cycle of evacuation and re-entry from the workplace and/or community?</a:t>
            </a:r>
          </a:p>
          <a:p>
            <a:r>
              <a:rPr lang="en-US" dirty="0">
                <a:latin typeface="Lato Light"/>
              </a:rPr>
              <a:t>People are evacuated for longer amounts of time from homes and businesses after a disaster. </a:t>
            </a:r>
            <a:r>
              <a:rPr lang="en-US" i="1" dirty="0">
                <a:latin typeface="Lato Light"/>
              </a:rPr>
              <a:t>(Some people have not returned to their workplace since March 12, 2020, because of COVID-19. Some fire evacuees in B.C. have been out of their homes since July due to wildfires). </a:t>
            </a:r>
            <a:r>
              <a:rPr lang="en-US" b="1" dirty="0">
                <a:latin typeface="Lato Light"/>
              </a:rPr>
              <a:t>What are the impacts that must be considered and planned for?</a:t>
            </a:r>
          </a:p>
          <a:p>
            <a:r>
              <a:rPr lang="en-US" dirty="0">
                <a:latin typeface="Lato Light"/>
              </a:rPr>
              <a:t>Planning has focused on response (getting people out) and recovery (what do we do when we are back) but </a:t>
            </a:r>
            <a:r>
              <a:rPr lang="en-US" b="1" dirty="0">
                <a:latin typeface="Lato Light"/>
              </a:rPr>
              <a:t>where is the planning to get people back into work and/or back into their community?</a:t>
            </a:r>
          </a:p>
        </p:txBody>
      </p:sp>
      <p:pic>
        <p:nvPicPr>
          <p:cNvPr id="6" name="Audio 5">
            <a:hlinkClick r:id="" action="ppaction://media"/>
            <a:extLst>
              <a:ext uri="{FF2B5EF4-FFF2-40B4-BE49-F238E27FC236}">
                <a16:creationId xmlns:a16="http://schemas.microsoft.com/office/drawing/2014/main" id="{736C7C20-F304-4BD3-92AA-22468ED87B1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08075248"/>
      </p:ext>
    </p:extLst>
  </p:cSld>
  <p:clrMapOvr>
    <a:masterClrMapping/>
  </p:clrMapOvr>
  <mc:AlternateContent xmlns:mc="http://schemas.openxmlformats.org/markup-compatibility/2006">
    <mc:Choice xmlns:p14="http://schemas.microsoft.com/office/powerpoint/2010/main" Requires="p14">
      <p:transition spd="med" p14:dur="700" advTm="63934">
        <p:fade/>
      </p:transition>
    </mc:Choice>
    <mc:Fallback>
      <p:transition spd="med" advTm="6393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DC035AD-92A4-7B47-9163-972D6DEEAC1D}"/>
              </a:ext>
            </a:extLst>
          </p:cNvPr>
          <p:cNvSpPr txBox="1"/>
          <p:nvPr/>
        </p:nvSpPr>
        <p:spPr>
          <a:xfrm>
            <a:off x="4453145" y="306186"/>
            <a:ext cx="3285771" cy="553998"/>
          </a:xfrm>
          <a:prstGeom prst="rect">
            <a:avLst/>
          </a:prstGeom>
          <a:noFill/>
        </p:spPr>
        <p:txBody>
          <a:bodyPr wrap="none" rtlCol="0">
            <a:spAutoFit/>
          </a:bodyPr>
          <a:lstStyle/>
          <a:p>
            <a:pPr algn="ctr"/>
            <a:r>
              <a:rPr lang="en-US" sz="3000" b="1" dirty="0">
                <a:latin typeface="Poppins" pitchFamily="2" charset="77"/>
                <a:cs typeface="Poppins" pitchFamily="2" charset="77"/>
              </a:rPr>
              <a:t>RE-ENTRY CRITERIA</a:t>
            </a:r>
          </a:p>
        </p:txBody>
      </p:sp>
      <p:sp>
        <p:nvSpPr>
          <p:cNvPr id="3" name="TextBox 2">
            <a:extLst>
              <a:ext uri="{FF2B5EF4-FFF2-40B4-BE49-F238E27FC236}">
                <a16:creationId xmlns:a16="http://schemas.microsoft.com/office/drawing/2014/main" id="{EBDBD364-E4F5-024B-A77F-DF9BDD2D779B}"/>
              </a:ext>
            </a:extLst>
          </p:cNvPr>
          <p:cNvSpPr txBox="1"/>
          <p:nvPr/>
        </p:nvSpPr>
        <p:spPr>
          <a:xfrm>
            <a:off x="4551703" y="787593"/>
            <a:ext cx="3088602" cy="276999"/>
          </a:xfrm>
          <a:prstGeom prst="rect">
            <a:avLst/>
          </a:prstGeom>
          <a:noFill/>
        </p:spPr>
        <p:txBody>
          <a:bodyPr wrap="none" rtlCol="0">
            <a:spAutoFit/>
          </a:bodyPr>
          <a:lstStyle/>
          <a:p>
            <a:pPr algn="ctr"/>
            <a:r>
              <a:rPr lang="en-US" sz="1200" spc="150" dirty="0">
                <a:latin typeface="Poppins Light" pitchFamily="2" charset="77"/>
                <a:cs typeface="Poppins Light" pitchFamily="2" charset="77"/>
              </a:rPr>
              <a:t>WHAT TO CONSIDER TO GET BACK IN</a:t>
            </a:r>
          </a:p>
        </p:txBody>
      </p:sp>
      <p:sp>
        <p:nvSpPr>
          <p:cNvPr id="5" name="Freeform 1">
            <a:extLst>
              <a:ext uri="{FF2B5EF4-FFF2-40B4-BE49-F238E27FC236}">
                <a16:creationId xmlns:a16="http://schemas.microsoft.com/office/drawing/2014/main" id="{B08F3B49-04B3-8B45-A87D-9431C2D3C130}"/>
              </a:ext>
            </a:extLst>
          </p:cNvPr>
          <p:cNvSpPr>
            <a:spLocks noChangeArrowheads="1"/>
          </p:cNvSpPr>
          <p:nvPr/>
        </p:nvSpPr>
        <p:spPr bwMode="auto">
          <a:xfrm>
            <a:off x="5680041" y="1386056"/>
            <a:ext cx="2320511" cy="1694054"/>
          </a:xfrm>
          <a:custGeom>
            <a:avLst/>
            <a:gdLst>
              <a:gd name="T0" fmla="*/ 112680 w 10160"/>
              <a:gd name="T1" fmla="*/ 996049 h 7415"/>
              <a:gd name="T2" fmla="*/ 708840 w 10160"/>
              <a:gd name="T3" fmla="*/ 1547009 h 7415"/>
              <a:gd name="T4" fmla="*/ 708840 w 10160"/>
              <a:gd name="T5" fmla="*/ 1547009 h 7415"/>
              <a:gd name="T6" fmla="*/ 2146680 w 10160"/>
              <a:gd name="T7" fmla="*/ 2669815 h 7415"/>
              <a:gd name="T8" fmla="*/ 2485800 w 10160"/>
              <a:gd name="T9" fmla="*/ 1932321 h 7415"/>
              <a:gd name="T10" fmla="*/ 2485800 w 10160"/>
              <a:gd name="T11" fmla="*/ 1932321 h 7415"/>
              <a:gd name="T12" fmla="*/ 2851200 w 10160"/>
              <a:gd name="T13" fmla="*/ 1820688 h 7415"/>
              <a:gd name="T14" fmla="*/ 3657240 w 10160"/>
              <a:gd name="T15" fmla="*/ 2312951 h 7415"/>
              <a:gd name="T16" fmla="*/ 3657240 w 10160"/>
              <a:gd name="T17" fmla="*/ 2312951 h 7415"/>
              <a:gd name="T18" fmla="*/ 835200 w 10160"/>
              <a:gd name="T19" fmla="*/ 0 h 7415"/>
              <a:gd name="T20" fmla="*/ 119520 w 10160"/>
              <a:gd name="T21" fmla="*/ 613978 h 7415"/>
              <a:gd name="T22" fmla="*/ 119520 w 10160"/>
              <a:gd name="T23" fmla="*/ 613978 h 7415"/>
              <a:gd name="T24" fmla="*/ 112680 w 10160"/>
              <a:gd name="T25" fmla="*/ 996049 h 74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160" h="7415">
                <a:moveTo>
                  <a:pt x="313" y="2766"/>
                </a:moveTo>
                <a:lnTo>
                  <a:pt x="1969" y="4296"/>
                </a:lnTo>
                <a:cubicBezTo>
                  <a:pt x="3872" y="4362"/>
                  <a:pt x="5460" y="5658"/>
                  <a:pt x="5963" y="7414"/>
                </a:cubicBezTo>
                <a:lnTo>
                  <a:pt x="6905" y="5366"/>
                </a:lnTo>
                <a:cubicBezTo>
                  <a:pt x="7082" y="4979"/>
                  <a:pt x="7557" y="4835"/>
                  <a:pt x="7920" y="5056"/>
                </a:cubicBezTo>
                <a:lnTo>
                  <a:pt x="10159" y="6423"/>
                </a:lnTo>
                <a:cubicBezTo>
                  <a:pt x="9234" y="2874"/>
                  <a:pt x="6104" y="217"/>
                  <a:pt x="2320" y="0"/>
                </a:cubicBezTo>
                <a:lnTo>
                  <a:pt x="332" y="1705"/>
                </a:lnTo>
                <a:cubicBezTo>
                  <a:pt x="9" y="1982"/>
                  <a:pt x="0" y="2478"/>
                  <a:pt x="313" y="2766"/>
                </a:cubicBezTo>
              </a:path>
            </a:pathLst>
          </a:custGeom>
          <a:solidFill>
            <a:schemeClr val="accent5"/>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266"/>
          </a:p>
        </p:txBody>
      </p:sp>
      <p:sp>
        <p:nvSpPr>
          <p:cNvPr id="6" name="Freeform 2">
            <a:extLst>
              <a:ext uri="{FF2B5EF4-FFF2-40B4-BE49-F238E27FC236}">
                <a16:creationId xmlns:a16="http://schemas.microsoft.com/office/drawing/2014/main" id="{A03EBCB7-1671-274F-998D-178E605238D2}"/>
              </a:ext>
            </a:extLst>
          </p:cNvPr>
          <p:cNvSpPr>
            <a:spLocks noChangeArrowheads="1"/>
          </p:cNvSpPr>
          <p:nvPr/>
        </p:nvSpPr>
        <p:spPr bwMode="auto">
          <a:xfrm>
            <a:off x="4261951" y="1382027"/>
            <a:ext cx="1947860" cy="1931745"/>
          </a:xfrm>
          <a:custGeom>
            <a:avLst/>
            <a:gdLst>
              <a:gd name="T0" fmla="*/ 723909 w 8529"/>
              <a:gd name="T1" fmla="*/ 2969595 h 8459"/>
              <a:gd name="T2" fmla="*/ 1430900 w 8529"/>
              <a:gd name="T3" fmla="*/ 2572569 h 8459"/>
              <a:gd name="T4" fmla="*/ 1430900 w 8529"/>
              <a:gd name="T5" fmla="*/ 2572569 h 8459"/>
              <a:gd name="T6" fmla="*/ 2889878 w 8529"/>
              <a:gd name="T7" fmla="*/ 1550669 h 8459"/>
              <a:gd name="T8" fmla="*/ 2889878 w 8529"/>
              <a:gd name="T9" fmla="*/ 1550669 h 8459"/>
              <a:gd name="T10" fmla="*/ 2943514 w 8529"/>
              <a:gd name="T11" fmla="*/ 1552108 h 8459"/>
              <a:gd name="T12" fmla="*/ 2347396 w 8529"/>
              <a:gd name="T13" fmla="*/ 1001384 h 8459"/>
              <a:gd name="T14" fmla="*/ 2347396 w 8529"/>
              <a:gd name="T15" fmla="*/ 1001384 h 8459"/>
              <a:gd name="T16" fmla="*/ 2354235 w 8529"/>
              <a:gd name="T17" fmla="*/ 619476 h 8459"/>
              <a:gd name="T18" fmla="*/ 3069865 w 8529"/>
              <a:gd name="T19" fmla="*/ 5759 h 8459"/>
              <a:gd name="T20" fmla="*/ 3069865 w 8529"/>
              <a:gd name="T21" fmla="*/ 5759 h 8459"/>
              <a:gd name="T22" fmla="*/ 2889878 w 8529"/>
              <a:gd name="T23" fmla="*/ 0 h 8459"/>
              <a:gd name="T24" fmla="*/ 2889878 w 8529"/>
              <a:gd name="T25" fmla="*/ 0 h 8459"/>
              <a:gd name="T26" fmla="*/ 0 w 8529"/>
              <a:gd name="T27" fmla="*/ 1973611 h 8459"/>
              <a:gd name="T28" fmla="*/ 362855 w 8529"/>
              <a:gd name="T29" fmla="*/ 2844692 h 8459"/>
              <a:gd name="T30" fmla="*/ 362855 w 8529"/>
              <a:gd name="T31" fmla="*/ 2844692 h 8459"/>
              <a:gd name="T32" fmla="*/ 723909 w 8529"/>
              <a:gd name="T33" fmla="*/ 2969595 h 845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529" h="8459">
                <a:moveTo>
                  <a:pt x="2011" y="8250"/>
                </a:moveTo>
                <a:lnTo>
                  <a:pt x="3975" y="7147"/>
                </a:lnTo>
                <a:cubicBezTo>
                  <a:pt x="4577" y="5491"/>
                  <a:pt x="6164" y="4308"/>
                  <a:pt x="8028" y="4308"/>
                </a:cubicBezTo>
                <a:cubicBezTo>
                  <a:pt x="8077" y="4308"/>
                  <a:pt x="8127" y="4311"/>
                  <a:pt x="8177" y="4312"/>
                </a:cubicBezTo>
                <a:lnTo>
                  <a:pt x="6521" y="2782"/>
                </a:lnTo>
                <a:cubicBezTo>
                  <a:pt x="6208" y="2494"/>
                  <a:pt x="6217" y="1998"/>
                  <a:pt x="6540" y="1721"/>
                </a:cubicBezTo>
                <a:lnTo>
                  <a:pt x="8528" y="16"/>
                </a:lnTo>
                <a:cubicBezTo>
                  <a:pt x="8362" y="7"/>
                  <a:pt x="8195" y="0"/>
                  <a:pt x="8028" y="0"/>
                </a:cubicBezTo>
                <a:cubicBezTo>
                  <a:pt x="4375" y="0"/>
                  <a:pt x="1255" y="2275"/>
                  <a:pt x="0" y="5483"/>
                </a:cubicBezTo>
                <a:lnTo>
                  <a:pt x="1008" y="7903"/>
                </a:lnTo>
                <a:cubicBezTo>
                  <a:pt x="1172" y="8296"/>
                  <a:pt x="1640" y="8458"/>
                  <a:pt x="2011" y="8250"/>
                </a:cubicBezTo>
              </a:path>
            </a:pathLst>
          </a:custGeom>
          <a:solidFill>
            <a:schemeClr val="accent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266"/>
          </a:p>
        </p:txBody>
      </p:sp>
      <p:sp>
        <p:nvSpPr>
          <p:cNvPr id="7" name="Freeform 3">
            <a:extLst>
              <a:ext uri="{FF2B5EF4-FFF2-40B4-BE49-F238E27FC236}">
                <a16:creationId xmlns:a16="http://schemas.microsoft.com/office/drawing/2014/main" id="{C8E78A48-464D-C54B-A6B7-767DD7861CB9}"/>
              </a:ext>
            </a:extLst>
          </p:cNvPr>
          <p:cNvSpPr>
            <a:spLocks noChangeArrowheads="1"/>
          </p:cNvSpPr>
          <p:nvPr/>
        </p:nvSpPr>
        <p:spPr bwMode="auto">
          <a:xfrm>
            <a:off x="6646920" y="2489909"/>
            <a:ext cx="1418090" cy="2517916"/>
          </a:xfrm>
          <a:custGeom>
            <a:avLst/>
            <a:gdLst>
              <a:gd name="T0" fmla="*/ 1328084 w 6207"/>
              <a:gd name="T1" fmla="*/ 79569 h 11023"/>
              <a:gd name="T2" fmla="*/ 1328084 w 6207"/>
              <a:gd name="T3" fmla="*/ 79569 h 11023"/>
              <a:gd name="T4" fmla="*/ 962573 w 6207"/>
              <a:gd name="T5" fmla="*/ 191183 h 11023"/>
              <a:gd name="T6" fmla="*/ 623350 w 6207"/>
              <a:gd name="T7" fmla="*/ 928550 h 11023"/>
              <a:gd name="T8" fmla="*/ 623350 w 6207"/>
              <a:gd name="T9" fmla="*/ 928550 h 11023"/>
              <a:gd name="T10" fmla="*/ 683488 w 6207"/>
              <a:gd name="T11" fmla="*/ 1356641 h 11023"/>
              <a:gd name="T12" fmla="*/ 683488 w 6207"/>
              <a:gd name="T13" fmla="*/ 1356641 h 11023"/>
              <a:gd name="T14" fmla="*/ 0 w 6207"/>
              <a:gd name="T15" fmla="*/ 2643073 h 11023"/>
              <a:gd name="T16" fmla="*/ 805925 w 6207"/>
              <a:gd name="T17" fmla="*/ 2737764 h 11023"/>
              <a:gd name="T18" fmla="*/ 805925 w 6207"/>
              <a:gd name="T19" fmla="*/ 2737764 h 11023"/>
              <a:gd name="T20" fmla="*/ 1024872 w 6207"/>
              <a:gd name="T21" fmla="*/ 3051001 h 11023"/>
              <a:gd name="T22" fmla="*/ 806645 w 6207"/>
              <a:gd name="T23" fmla="*/ 3968390 h 11023"/>
              <a:gd name="T24" fmla="*/ 806645 w 6207"/>
              <a:gd name="T25" fmla="*/ 3968390 h 11023"/>
              <a:gd name="T26" fmla="*/ 2234840 w 6207"/>
              <a:gd name="T27" fmla="*/ 1356641 h 11023"/>
              <a:gd name="T28" fmla="*/ 2234840 w 6207"/>
              <a:gd name="T29" fmla="*/ 1356641 h 11023"/>
              <a:gd name="T30" fmla="*/ 2134369 w 6207"/>
              <a:gd name="T31" fmla="*/ 571748 h 11023"/>
              <a:gd name="T32" fmla="*/ 1328084 w 6207"/>
              <a:gd name="T33" fmla="*/ 79569 h 110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207" h="11023">
                <a:moveTo>
                  <a:pt x="3688" y="221"/>
                </a:moveTo>
                <a:lnTo>
                  <a:pt x="3688" y="221"/>
                </a:lnTo>
                <a:cubicBezTo>
                  <a:pt x="3325" y="0"/>
                  <a:pt x="2850" y="144"/>
                  <a:pt x="2673" y="531"/>
                </a:cubicBezTo>
                <a:lnTo>
                  <a:pt x="1731" y="2579"/>
                </a:lnTo>
                <a:cubicBezTo>
                  <a:pt x="1839" y="2957"/>
                  <a:pt x="1898" y="3355"/>
                  <a:pt x="1898" y="3768"/>
                </a:cubicBezTo>
                <a:cubicBezTo>
                  <a:pt x="1898" y="5255"/>
                  <a:pt x="1146" y="6566"/>
                  <a:pt x="0" y="7341"/>
                </a:cubicBezTo>
                <a:lnTo>
                  <a:pt x="2238" y="7604"/>
                </a:lnTo>
                <a:cubicBezTo>
                  <a:pt x="2660" y="7653"/>
                  <a:pt x="2944" y="8060"/>
                  <a:pt x="2846" y="8474"/>
                </a:cubicBezTo>
                <a:lnTo>
                  <a:pt x="2240" y="11022"/>
                </a:lnTo>
                <a:cubicBezTo>
                  <a:pt x="4625" y="9489"/>
                  <a:pt x="6206" y="6814"/>
                  <a:pt x="6206" y="3768"/>
                </a:cubicBezTo>
                <a:cubicBezTo>
                  <a:pt x="6206" y="3015"/>
                  <a:pt x="6109" y="2284"/>
                  <a:pt x="5927" y="1588"/>
                </a:cubicBezTo>
                <a:lnTo>
                  <a:pt x="3688" y="221"/>
                </a:lnTo>
              </a:path>
            </a:pathLst>
          </a:custGeom>
          <a:solidFill>
            <a:schemeClr val="accent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266"/>
          </a:p>
        </p:txBody>
      </p:sp>
      <p:sp>
        <p:nvSpPr>
          <p:cNvPr id="8" name="Freeform 4">
            <a:extLst>
              <a:ext uri="{FF2B5EF4-FFF2-40B4-BE49-F238E27FC236}">
                <a16:creationId xmlns:a16="http://schemas.microsoft.com/office/drawing/2014/main" id="{6AFBD504-AEEB-B342-9A76-6E4C21A3BB98}"/>
              </a:ext>
            </a:extLst>
          </p:cNvPr>
          <p:cNvSpPr>
            <a:spLocks noChangeArrowheads="1"/>
          </p:cNvSpPr>
          <p:nvPr/>
        </p:nvSpPr>
        <p:spPr bwMode="auto">
          <a:xfrm>
            <a:off x="4126990" y="2634941"/>
            <a:ext cx="1482549" cy="2238930"/>
          </a:xfrm>
          <a:custGeom>
            <a:avLst/>
            <a:gdLst>
              <a:gd name="T0" fmla="*/ 2306204 w 6492"/>
              <a:gd name="T1" fmla="*/ 3147779 h 9803"/>
              <a:gd name="T2" fmla="*/ 2147106 w 6492"/>
              <a:gd name="T3" fmla="*/ 2351475 h 9803"/>
              <a:gd name="T4" fmla="*/ 2147106 w 6492"/>
              <a:gd name="T5" fmla="*/ 2351475 h 9803"/>
              <a:gd name="T6" fmla="*/ 1550308 w 6492"/>
              <a:gd name="T7" fmla="*/ 1128938 h 9803"/>
              <a:gd name="T8" fmla="*/ 1550308 w 6492"/>
              <a:gd name="T9" fmla="*/ 1128938 h 9803"/>
              <a:gd name="T10" fmla="*/ 1643175 w 6492"/>
              <a:gd name="T11" fmla="*/ 599028 h 9803"/>
              <a:gd name="T12" fmla="*/ 936232 w 6492"/>
              <a:gd name="T13" fmla="*/ 996101 h 9803"/>
              <a:gd name="T14" fmla="*/ 936232 w 6492"/>
              <a:gd name="T15" fmla="*/ 996101 h 9803"/>
              <a:gd name="T16" fmla="*/ 575201 w 6492"/>
              <a:gd name="T17" fmla="*/ 871183 h 9803"/>
              <a:gd name="T18" fmla="*/ 212371 w 6492"/>
              <a:gd name="T19" fmla="*/ 0 h 9803"/>
              <a:gd name="T20" fmla="*/ 212371 w 6492"/>
              <a:gd name="T21" fmla="*/ 0 h 9803"/>
              <a:gd name="T22" fmla="*/ 0 w 6492"/>
              <a:gd name="T23" fmla="*/ 1128938 h 9803"/>
              <a:gd name="T24" fmla="*/ 0 w 6492"/>
              <a:gd name="T25" fmla="*/ 1128938 h 9803"/>
              <a:gd name="T26" fmla="*/ 1135644 w 6492"/>
              <a:gd name="T27" fmla="*/ 3528652 h 9803"/>
              <a:gd name="T28" fmla="*/ 2076196 w 6492"/>
              <a:gd name="T29" fmla="*/ 3452693 h 9803"/>
              <a:gd name="T30" fmla="*/ 2076196 w 6492"/>
              <a:gd name="T31" fmla="*/ 3452693 h 9803"/>
              <a:gd name="T32" fmla="*/ 2306204 w 6492"/>
              <a:gd name="T33" fmla="*/ 3147779 h 980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492" h="9803">
                <a:moveTo>
                  <a:pt x="6407" y="8744"/>
                </a:moveTo>
                <a:lnTo>
                  <a:pt x="5965" y="6532"/>
                </a:lnTo>
                <a:cubicBezTo>
                  <a:pt x="4957" y="5743"/>
                  <a:pt x="4307" y="4516"/>
                  <a:pt x="4307" y="3136"/>
                </a:cubicBezTo>
                <a:cubicBezTo>
                  <a:pt x="4307" y="2620"/>
                  <a:pt x="4399" y="2124"/>
                  <a:pt x="4565" y="1664"/>
                </a:cubicBezTo>
                <a:lnTo>
                  <a:pt x="2601" y="2767"/>
                </a:lnTo>
                <a:cubicBezTo>
                  <a:pt x="2230" y="2975"/>
                  <a:pt x="1762" y="2813"/>
                  <a:pt x="1598" y="2420"/>
                </a:cubicBezTo>
                <a:lnTo>
                  <a:pt x="590" y="0"/>
                </a:lnTo>
                <a:cubicBezTo>
                  <a:pt x="211" y="973"/>
                  <a:pt x="0" y="2030"/>
                  <a:pt x="0" y="3136"/>
                </a:cubicBezTo>
                <a:cubicBezTo>
                  <a:pt x="0" y="5822"/>
                  <a:pt x="1229" y="8221"/>
                  <a:pt x="3155" y="9802"/>
                </a:cubicBezTo>
                <a:lnTo>
                  <a:pt x="5768" y="9591"/>
                </a:lnTo>
                <a:cubicBezTo>
                  <a:pt x="6192" y="9557"/>
                  <a:pt x="6491" y="9161"/>
                  <a:pt x="6407" y="8744"/>
                </a:cubicBezTo>
              </a:path>
            </a:pathLst>
          </a:custGeom>
          <a:solidFill>
            <a:schemeClr val="accent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266"/>
          </a:p>
        </p:txBody>
      </p:sp>
      <p:sp>
        <p:nvSpPr>
          <p:cNvPr id="9" name="Freeform 5">
            <a:extLst>
              <a:ext uri="{FF2B5EF4-FFF2-40B4-BE49-F238E27FC236}">
                <a16:creationId xmlns:a16="http://schemas.microsoft.com/office/drawing/2014/main" id="{DCC5DBC5-3634-1840-BE2E-E0A16DF84B57}"/>
              </a:ext>
            </a:extLst>
          </p:cNvPr>
          <p:cNvSpPr>
            <a:spLocks noChangeArrowheads="1"/>
          </p:cNvSpPr>
          <p:nvPr/>
        </p:nvSpPr>
        <p:spPr bwMode="auto">
          <a:xfrm>
            <a:off x="4848121" y="4126554"/>
            <a:ext cx="2471586" cy="1193492"/>
          </a:xfrm>
          <a:custGeom>
            <a:avLst/>
            <a:gdLst>
              <a:gd name="T0" fmla="*/ 3641171 w 10820"/>
              <a:gd name="T1" fmla="*/ 158446 h 5224"/>
              <a:gd name="T2" fmla="*/ 2835382 w 10820"/>
              <a:gd name="T3" fmla="*/ 63739 h 5224"/>
              <a:gd name="T4" fmla="*/ 2835382 w 10820"/>
              <a:gd name="T5" fmla="*/ 63739 h 5224"/>
              <a:gd name="T6" fmla="*/ 1966945 w 10820"/>
              <a:gd name="T7" fmla="*/ 329496 h 5224"/>
              <a:gd name="T8" fmla="*/ 1966945 w 10820"/>
              <a:gd name="T9" fmla="*/ 329496 h 5224"/>
              <a:gd name="T10" fmla="*/ 1011736 w 10820"/>
              <a:gd name="T11" fmla="*/ 0 h 5224"/>
              <a:gd name="T12" fmla="*/ 1170878 w 10820"/>
              <a:gd name="T13" fmla="*/ 796552 h 5224"/>
              <a:gd name="T14" fmla="*/ 1170878 w 10820"/>
              <a:gd name="T15" fmla="*/ 796552 h 5224"/>
              <a:gd name="T16" fmla="*/ 940807 w 10820"/>
              <a:gd name="T17" fmla="*/ 1101561 h 5224"/>
              <a:gd name="T18" fmla="*/ 0 w 10820"/>
              <a:gd name="T19" fmla="*/ 1177543 h 5224"/>
              <a:gd name="T20" fmla="*/ 0 w 10820"/>
              <a:gd name="T21" fmla="*/ 1177543 h 5224"/>
              <a:gd name="T22" fmla="*/ 1966945 w 10820"/>
              <a:gd name="T23" fmla="*/ 1880828 h 5224"/>
              <a:gd name="T24" fmla="*/ 1966945 w 10820"/>
              <a:gd name="T25" fmla="*/ 1880828 h 5224"/>
              <a:gd name="T26" fmla="*/ 3641891 w 10820"/>
              <a:gd name="T27" fmla="*/ 1389285 h 5224"/>
              <a:gd name="T28" fmla="*/ 3860080 w 10820"/>
              <a:gd name="T29" fmla="*/ 471737 h 5224"/>
              <a:gd name="T30" fmla="*/ 3860080 w 10820"/>
              <a:gd name="T31" fmla="*/ 471737 h 5224"/>
              <a:gd name="T32" fmla="*/ 3641171 w 10820"/>
              <a:gd name="T33" fmla="*/ 158446 h 522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0820" h="5224">
                <a:moveTo>
                  <a:pt x="10113" y="440"/>
                </a:moveTo>
                <a:lnTo>
                  <a:pt x="7875" y="177"/>
                </a:lnTo>
                <a:cubicBezTo>
                  <a:pt x="7186" y="642"/>
                  <a:pt x="6356" y="915"/>
                  <a:pt x="5463" y="915"/>
                </a:cubicBezTo>
                <a:cubicBezTo>
                  <a:pt x="4462" y="915"/>
                  <a:pt x="3542" y="573"/>
                  <a:pt x="2810" y="0"/>
                </a:cubicBezTo>
                <a:lnTo>
                  <a:pt x="3252" y="2212"/>
                </a:lnTo>
                <a:cubicBezTo>
                  <a:pt x="3336" y="2629"/>
                  <a:pt x="3037" y="3025"/>
                  <a:pt x="2613" y="3059"/>
                </a:cubicBezTo>
                <a:lnTo>
                  <a:pt x="0" y="3270"/>
                </a:lnTo>
                <a:cubicBezTo>
                  <a:pt x="1487" y="4490"/>
                  <a:pt x="3390" y="5223"/>
                  <a:pt x="5463" y="5223"/>
                </a:cubicBezTo>
                <a:cubicBezTo>
                  <a:pt x="7176" y="5223"/>
                  <a:pt x="8772" y="4720"/>
                  <a:pt x="10115" y="3858"/>
                </a:cubicBezTo>
                <a:lnTo>
                  <a:pt x="10721" y="1310"/>
                </a:lnTo>
                <a:cubicBezTo>
                  <a:pt x="10819" y="896"/>
                  <a:pt x="10535" y="489"/>
                  <a:pt x="10113" y="440"/>
                </a:cubicBezTo>
              </a:path>
            </a:pathLst>
          </a:custGeom>
          <a:solidFill>
            <a:schemeClr val="accent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266"/>
          </a:p>
        </p:txBody>
      </p:sp>
      <p:sp>
        <p:nvSpPr>
          <p:cNvPr id="10" name="TextBox 9">
            <a:extLst>
              <a:ext uri="{FF2B5EF4-FFF2-40B4-BE49-F238E27FC236}">
                <a16:creationId xmlns:a16="http://schemas.microsoft.com/office/drawing/2014/main" id="{FCB346A9-6AD3-8842-B165-B674AAAADBA9}"/>
              </a:ext>
            </a:extLst>
          </p:cNvPr>
          <p:cNvSpPr txBox="1"/>
          <p:nvPr/>
        </p:nvSpPr>
        <p:spPr>
          <a:xfrm>
            <a:off x="1253709" y="1564459"/>
            <a:ext cx="2583210" cy="338554"/>
          </a:xfrm>
          <a:prstGeom prst="rect">
            <a:avLst/>
          </a:prstGeom>
          <a:noFill/>
        </p:spPr>
        <p:txBody>
          <a:bodyPr wrap="square" rtlCol="0" anchor="b" anchorCtr="0">
            <a:spAutoFit/>
          </a:bodyPr>
          <a:lstStyle/>
          <a:p>
            <a:pPr algn="r"/>
            <a:r>
              <a:rPr lang="en-US" sz="1600" b="1" dirty="0">
                <a:solidFill>
                  <a:schemeClr val="tx2"/>
                </a:solidFill>
                <a:latin typeface="Poppins" pitchFamily="2" charset="77"/>
                <a:ea typeface="League Spartan" charset="0"/>
                <a:cs typeface="Poppins" pitchFamily="2" charset="77"/>
              </a:rPr>
              <a:t>PEOPLE</a:t>
            </a:r>
          </a:p>
        </p:txBody>
      </p:sp>
      <p:sp>
        <p:nvSpPr>
          <p:cNvPr id="11" name="Subtitle 2">
            <a:extLst>
              <a:ext uri="{FF2B5EF4-FFF2-40B4-BE49-F238E27FC236}">
                <a16:creationId xmlns:a16="http://schemas.microsoft.com/office/drawing/2014/main" id="{C972073E-6CC7-DF4E-AA32-CA1C70370609}"/>
              </a:ext>
            </a:extLst>
          </p:cNvPr>
          <p:cNvSpPr txBox="1">
            <a:spLocks/>
          </p:cNvSpPr>
          <p:nvPr/>
        </p:nvSpPr>
        <p:spPr>
          <a:xfrm>
            <a:off x="1253708" y="1952539"/>
            <a:ext cx="2583211" cy="946606"/>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r">
              <a:lnSpc>
                <a:spcPts val="1750"/>
              </a:lnSpc>
            </a:pPr>
            <a:r>
              <a:rPr lang="en-US" sz="1200" dirty="0">
                <a:solidFill>
                  <a:schemeClr val="tx1"/>
                </a:solidFill>
                <a:latin typeface="Lato Light" panose="020F0502020204030203"/>
              </a:rPr>
              <a:t>People will be one of the most critical elements and potentially the most complicated (depending on the event). Identify your audiences.</a:t>
            </a:r>
            <a:endParaRPr lang="en-US" sz="1200" dirty="0">
              <a:solidFill>
                <a:schemeClr val="tx1"/>
              </a:solidFill>
              <a:latin typeface="Lato Light" panose="020F0502020204030203"/>
              <a:ea typeface="Lato Light" panose="020F0502020204030203" pitchFamily="34" charset="0"/>
              <a:cs typeface="Mukta ExtraLight" panose="020B0000000000000000" pitchFamily="34" charset="77"/>
            </a:endParaRPr>
          </a:p>
        </p:txBody>
      </p:sp>
      <p:sp>
        <p:nvSpPr>
          <p:cNvPr id="14" name="TextBox 13">
            <a:extLst>
              <a:ext uri="{FF2B5EF4-FFF2-40B4-BE49-F238E27FC236}">
                <a16:creationId xmlns:a16="http://schemas.microsoft.com/office/drawing/2014/main" id="{EE139598-4AD0-6949-A5CE-450C9DFA22EF}"/>
              </a:ext>
            </a:extLst>
          </p:cNvPr>
          <p:cNvSpPr txBox="1"/>
          <p:nvPr/>
        </p:nvSpPr>
        <p:spPr>
          <a:xfrm>
            <a:off x="1253708" y="3489513"/>
            <a:ext cx="2583210" cy="338554"/>
          </a:xfrm>
          <a:prstGeom prst="rect">
            <a:avLst/>
          </a:prstGeom>
          <a:noFill/>
        </p:spPr>
        <p:txBody>
          <a:bodyPr wrap="square" rtlCol="0" anchor="b" anchorCtr="0">
            <a:spAutoFit/>
          </a:bodyPr>
          <a:lstStyle/>
          <a:p>
            <a:pPr algn="r"/>
            <a:r>
              <a:rPr lang="en-US" sz="1600" b="1" dirty="0">
                <a:solidFill>
                  <a:schemeClr val="tx2"/>
                </a:solidFill>
                <a:latin typeface="Poppins" pitchFamily="2" charset="77"/>
                <a:ea typeface="League Spartan" charset="0"/>
                <a:cs typeface="Poppins" pitchFamily="2" charset="77"/>
              </a:rPr>
              <a:t>FUNCTIONS</a:t>
            </a:r>
          </a:p>
        </p:txBody>
      </p:sp>
      <p:sp>
        <p:nvSpPr>
          <p:cNvPr id="15" name="Subtitle 2">
            <a:extLst>
              <a:ext uri="{FF2B5EF4-FFF2-40B4-BE49-F238E27FC236}">
                <a16:creationId xmlns:a16="http://schemas.microsoft.com/office/drawing/2014/main" id="{F4E91994-DA32-764B-99D0-42018D734FAF}"/>
              </a:ext>
            </a:extLst>
          </p:cNvPr>
          <p:cNvSpPr txBox="1">
            <a:spLocks/>
          </p:cNvSpPr>
          <p:nvPr/>
        </p:nvSpPr>
        <p:spPr>
          <a:xfrm>
            <a:off x="1253708" y="3877592"/>
            <a:ext cx="2583211" cy="1177438"/>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r">
              <a:lnSpc>
                <a:spcPts val="1750"/>
              </a:lnSpc>
            </a:pPr>
            <a:r>
              <a:rPr lang="en-US" sz="1200" dirty="0">
                <a:solidFill>
                  <a:schemeClr val="tx1"/>
                </a:solidFill>
                <a:latin typeface="Lato Light" panose="020F0502020204030203" pitchFamily="34" charset="0"/>
                <a:ea typeface="Lato Light" panose="020F0502020204030203" pitchFamily="34" charset="0"/>
                <a:cs typeface="Mukta ExtraLight" panose="020B0000000000000000" pitchFamily="34" charset="77"/>
              </a:rPr>
              <a:t>Identify the functions, services and programs that must be implemented before deploying back to primary facilities or moving to temporary or new facilities. </a:t>
            </a:r>
          </a:p>
        </p:txBody>
      </p:sp>
      <p:sp>
        <p:nvSpPr>
          <p:cNvPr id="17" name="TextBox 16">
            <a:extLst>
              <a:ext uri="{FF2B5EF4-FFF2-40B4-BE49-F238E27FC236}">
                <a16:creationId xmlns:a16="http://schemas.microsoft.com/office/drawing/2014/main" id="{D1BFA8ED-AA71-194C-8439-5AB83A4559A4}"/>
              </a:ext>
            </a:extLst>
          </p:cNvPr>
          <p:cNvSpPr txBox="1"/>
          <p:nvPr/>
        </p:nvSpPr>
        <p:spPr>
          <a:xfrm>
            <a:off x="8353833" y="3489513"/>
            <a:ext cx="2583212" cy="338554"/>
          </a:xfrm>
          <a:prstGeom prst="rect">
            <a:avLst/>
          </a:prstGeom>
          <a:noFill/>
        </p:spPr>
        <p:txBody>
          <a:bodyPr wrap="square" rtlCol="0" anchor="b" anchorCtr="0">
            <a:spAutoFit/>
          </a:bodyPr>
          <a:lstStyle/>
          <a:p>
            <a:r>
              <a:rPr lang="en-US" sz="1600" b="1" dirty="0">
                <a:solidFill>
                  <a:schemeClr val="tx2"/>
                </a:solidFill>
                <a:latin typeface="Poppins" pitchFamily="2" charset="77"/>
                <a:ea typeface="League Spartan" charset="0"/>
                <a:cs typeface="Poppins" pitchFamily="2" charset="77"/>
              </a:rPr>
              <a:t>FACILITIES</a:t>
            </a:r>
          </a:p>
        </p:txBody>
      </p:sp>
      <p:sp>
        <p:nvSpPr>
          <p:cNvPr id="18" name="Subtitle 2">
            <a:extLst>
              <a:ext uri="{FF2B5EF4-FFF2-40B4-BE49-F238E27FC236}">
                <a16:creationId xmlns:a16="http://schemas.microsoft.com/office/drawing/2014/main" id="{41FFEF48-7EB2-FA4E-8B97-F43B5E3437BB}"/>
              </a:ext>
            </a:extLst>
          </p:cNvPr>
          <p:cNvSpPr txBox="1">
            <a:spLocks/>
          </p:cNvSpPr>
          <p:nvPr/>
        </p:nvSpPr>
        <p:spPr>
          <a:xfrm>
            <a:off x="8355081" y="3877592"/>
            <a:ext cx="2583212" cy="1177438"/>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750"/>
              </a:lnSpc>
            </a:pPr>
            <a:r>
              <a:rPr lang="en-US" sz="1200" dirty="0">
                <a:solidFill>
                  <a:schemeClr val="tx1"/>
                </a:solidFill>
                <a:latin typeface="Lato Light" panose="020F0502020204030203" pitchFamily="34" charset="0"/>
                <a:ea typeface="Lato Light" panose="020F0502020204030203" pitchFamily="34" charset="0"/>
                <a:cs typeface="Mukta ExtraLight" panose="020B0000000000000000" pitchFamily="34" charset="77"/>
              </a:rPr>
              <a:t>Determine the condition of facilities after the event. Performing a detailed damage assessment may require information from a structural engineer or other similar experts.</a:t>
            </a:r>
          </a:p>
        </p:txBody>
      </p:sp>
      <p:sp>
        <p:nvSpPr>
          <p:cNvPr id="20" name="TextBox 19">
            <a:extLst>
              <a:ext uri="{FF2B5EF4-FFF2-40B4-BE49-F238E27FC236}">
                <a16:creationId xmlns:a16="http://schemas.microsoft.com/office/drawing/2014/main" id="{E84BB253-ECF6-3E41-9C6F-1D35D9197438}"/>
              </a:ext>
            </a:extLst>
          </p:cNvPr>
          <p:cNvSpPr txBox="1"/>
          <p:nvPr/>
        </p:nvSpPr>
        <p:spPr>
          <a:xfrm>
            <a:off x="8353833" y="1564459"/>
            <a:ext cx="2583212" cy="338554"/>
          </a:xfrm>
          <a:prstGeom prst="rect">
            <a:avLst/>
          </a:prstGeom>
          <a:noFill/>
        </p:spPr>
        <p:txBody>
          <a:bodyPr wrap="square" rtlCol="0" anchor="b" anchorCtr="0">
            <a:spAutoFit/>
          </a:bodyPr>
          <a:lstStyle/>
          <a:p>
            <a:r>
              <a:rPr lang="en-US" sz="1600" b="1" dirty="0">
                <a:solidFill>
                  <a:schemeClr val="tx2"/>
                </a:solidFill>
                <a:latin typeface="Poppins" pitchFamily="2" charset="77"/>
                <a:ea typeface="League Spartan" charset="0"/>
                <a:cs typeface="Poppins" pitchFamily="2" charset="77"/>
              </a:rPr>
              <a:t>RECORDS</a:t>
            </a:r>
          </a:p>
        </p:txBody>
      </p:sp>
      <p:sp>
        <p:nvSpPr>
          <p:cNvPr id="21" name="Subtitle 2">
            <a:extLst>
              <a:ext uri="{FF2B5EF4-FFF2-40B4-BE49-F238E27FC236}">
                <a16:creationId xmlns:a16="http://schemas.microsoft.com/office/drawing/2014/main" id="{71CE1BD5-7B67-7A4C-A328-458D412B0003}"/>
              </a:ext>
            </a:extLst>
          </p:cNvPr>
          <p:cNvSpPr txBox="1">
            <a:spLocks/>
          </p:cNvSpPr>
          <p:nvPr/>
        </p:nvSpPr>
        <p:spPr>
          <a:xfrm>
            <a:off x="8355082" y="1952539"/>
            <a:ext cx="2583212" cy="946606"/>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750"/>
              </a:lnSpc>
            </a:pPr>
            <a:r>
              <a:rPr lang="en-US" sz="1200" dirty="0">
                <a:solidFill>
                  <a:schemeClr val="tx1"/>
                </a:solidFill>
                <a:latin typeface="Lato Light" panose="020F0502020204030203" pitchFamily="34" charset="0"/>
                <a:ea typeface="Lato Light" panose="020F0502020204030203" pitchFamily="34" charset="0"/>
                <a:cs typeface="Mukta ExtraLight" panose="020B0000000000000000" pitchFamily="34" charset="77"/>
              </a:rPr>
              <a:t>Identify what records have been affected and what must be in place, especially from a safety and legal perspective.</a:t>
            </a:r>
          </a:p>
        </p:txBody>
      </p:sp>
      <p:sp>
        <p:nvSpPr>
          <p:cNvPr id="23" name="TextBox 22">
            <a:extLst>
              <a:ext uri="{FF2B5EF4-FFF2-40B4-BE49-F238E27FC236}">
                <a16:creationId xmlns:a16="http://schemas.microsoft.com/office/drawing/2014/main" id="{86DE4127-89A0-104A-B89C-F4379F5F38D1}"/>
              </a:ext>
            </a:extLst>
          </p:cNvPr>
          <p:cNvSpPr txBox="1"/>
          <p:nvPr/>
        </p:nvSpPr>
        <p:spPr>
          <a:xfrm>
            <a:off x="4405932" y="5571215"/>
            <a:ext cx="3380136" cy="338554"/>
          </a:xfrm>
          <a:prstGeom prst="rect">
            <a:avLst/>
          </a:prstGeom>
          <a:noFill/>
        </p:spPr>
        <p:txBody>
          <a:bodyPr wrap="square" rtlCol="0" anchor="b" anchorCtr="0">
            <a:spAutoFit/>
          </a:bodyPr>
          <a:lstStyle/>
          <a:p>
            <a:pPr algn="ctr"/>
            <a:r>
              <a:rPr lang="en-US" sz="1600" b="1" dirty="0">
                <a:solidFill>
                  <a:schemeClr val="tx2"/>
                </a:solidFill>
                <a:latin typeface="Poppins" pitchFamily="2" charset="77"/>
                <a:ea typeface="League Spartan" charset="0"/>
                <a:cs typeface="Poppins" pitchFamily="2" charset="77"/>
              </a:rPr>
              <a:t>COMMUNICATIONS</a:t>
            </a:r>
          </a:p>
        </p:txBody>
      </p:sp>
      <p:sp>
        <p:nvSpPr>
          <p:cNvPr id="24" name="Subtitle 2">
            <a:extLst>
              <a:ext uri="{FF2B5EF4-FFF2-40B4-BE49-F238E27FC236}">
                <a16:creationId xmlns:a16="http://schemas.microsoft.com/office/drawing/2014/main" id="{0CB4672A-7FBA-AC44-85D2-81E20996F5FA}"/>
              </a:ext>
            </a:extLst>
          </p:cNvPr>
          <p:cNvSpPr txBox="1">
            <a:spLocks/>
          </p:cNvSpPr>
          <p:nvPr/>
        </p:nvSpPr>
        <p:spPr>
          <a:xfrm>
            <a:off x="4407230" y="5959295"/>
            <a:ext cx="3378789" cy="715773"/>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750"/>
              </a:lnSpc>
            </a:pPr>
            <a:r>
              <a:rPr lang="en-US" sz="1200" dirty="0">
                <a:solidFill>
                  <a:schemeClr val="tx1"/>
                </a:solidFill>
                <a:latin typeface="Lato Light" panose="020F0502020204030203" pitchFamily="34" charset="0"/>
                <a:ea typeface="Lato Light" panose="020F0502020204030203" pitchFamily="34" charset="0"/>
                <a:cs typeface="Mukta ExtraLight" panose="020B0000000000000000" pitchFamily="34" charset="77"/>
              </a:rPr>
              <a:t>Clear guidance and frequent communications will be critical to minimizing concerns during a very high stress period. </a:t>
            </a:r>
          </a:p>
        </p:txBody>
      </p:sp>
      <p:sp>
        <p:nvSpPr>
          <p:cNvPr id="29" name="Freeform 951">
            <a:extLst>
              <a:ext uri="{FF2B5EF4-FFF2-40B4-BE49-F238E27FC236}">
                <a16:creationId xmlns:a16="http://schemas.microsoft.com/office/drawing/2014/main" id="{1F9B7380-53C3-D949-9789-EE2D58F2ED93}"/>
              </a:ext>
            </a:extLst>
          </p:cNvPr>
          <p:cNvSpPr>
            <a:spLocks noChangeAspect="1"/>
          </p:cNvSpPr>
          <p:nvPr/>
        </p:nvSpPr>
        <p:spPr bwMode="auto">
          <a:xfrm>
            <a:off x="6087529" y="4516204"/>
            <a:ext cx="486282" cy="486282"/>
          </a:xfrm>
          <a:custGeom>
            <a:avLst/>
            <a:gdLst>
              <a:gd name="T0" fmla="*/ 1874701 w 296503"/>
              <a:gd name="T1" fmla="*/ 8951676 h 296019"/>
              <a:gd name="T2" fmla="*/ 2250952 w 296503"/>
              <a:gd name="T3" fmla="*/ 7143508 h 296019"/>
              <a:gd name="T4" fmla="*/ 3288867 w 296503"/>
              <a:gd name="T5" fmla="*/ 7737351 h 296019"/>
              <a:gd name="T6" fmla="*/ 9516506 w 296503"/>
              <a:gd name="T7" fmla="*/ 2774927 h 296019"/>
              <a:gd name="T8" fmla="*/ 2154972 w 296503"/>
              <a:gd name="T9" fmla="*/ 1422412 h 296019"/>
              <a:gd name="T10" fmla="*/ 2154972 w 296503"/>
              <a:gd name="T11" fmla="*/ 3059122 h 296019"/>
              <a:gd name="T12" fmla="*/ 7933669 w 296503"/>
              <a:gd name="T13" fmla="*/ 1177958 h 296019"/>
              <a:gd name="T14" fmla="*/ 3055366 w 296503"/>
              <a:gd name="T15" fmla="*/ 7513066 h 296019"/>
              <a:gd name="T16" fmla="*/ 7933669 w 296503"/>
              <a:gd name="T17" fmla="*/ 1177958 h 296019"/>
              <a:gd name="T18" fmla="*/ 6841357 w 296503"/>
              <a:gd name="T19" fmla="*/ 854815 h 296019"/>
              <a:gd name="T20" fmla="*/ 6841357 w 296503"/>
              <a:gd name="T21" fmla="*/ 1184826 h 296019"/>
              <a:gd name="T22" fmla="*/ 2479538 w 296503"/>
              <a:gd name="T23" fmla="*/ 3217501 h 296019"/>
              <a:gd name="T24" fmla="*/ 311649 w 296503"/>
              <a:gd name="T25" fmla="*/ 3389093 h 296019"/>
              <a:gd name="T26" fmla="*/ 9489647 w 296503"/>
              <a:gd name="T27" fmla="*/ 10516770 h 296019"/>
              <a:gd name="T28" fmla="*/ 9645397 w 296503"/>
              <a:gd name="T29" fmla="*/ 3719133 h 296019"/>
              <a:gd name="T30" fmla="*/ 9814162 w 296503"/>
              <a:gd name="T31" fmla="*/ 10688353 h 296019"/>
              <a:gd name="T32" fmla="*/ 155750 w 296503"/>
              <a:gd name="T33" fmla="*/ 10846781 h 296019"/>
              <a:gd name="T34" fmla="*/ 0 w 296503"/>
              <a:gd name="T35" fmla="*/ 3217501 h 296019"/>
              <a:gd name="T36" fmla="*/ 2193891 w 296503"/>
              <a:gd name="T37" fmla="*/ 907641 h 296019"/>
              <a:gd name="T38" fmla="*/ 8634289 w 296503"/>
              <a:gd name="T39" fmla="*/ 451990 h 296019"/>
              <a:gd name="T40" fmla="*/ 9750072 w 296503"/>
              <a:gd name="T41" fmla="*/ 2550509 h 296019"/>
              <a:gd name="T42" fmla="*/ 10333883 w 296503"/>
              <a:gd name="T43" fmla="*/ 1771853 h 296019"/>
              <a:gd name="T44" fmla="*/ 9218100 w 296503"/>
              <a:gd name="T45" fmla="*/ 451990 h 296019"/>
              <a:gd name="T46" fmla="*/ 8927832 w 296503"/>
              <a:gd name="T47" fmla="*/ 0 h 296019"/>
              <a:gd name="T48" fmla="*/ 10450637 w 296503"/>
              <a:gd name="T49" fmla="*/ 1243968 h 296019"/>
              <a:gd name="T50" fmla="*/ 10450637 w 296503"/>
              <a:gd name="T51" fmla="*/ 2299781 h 296019"/>
              <a:gd name="T52" fmla="*/ 10061434 w 296503"/>
              <a:gd name="T53" fmla="*/ 2867276 h 296019"/>
              <a:gd name="T54" fmla="*/ 9957652 w 296503"/>
              <a:gd name="T55" fmla="*/ 3157649 h 296019"/>
              <a:gd name="T56" fmla="*/ 9750072 w 296503"/>
              <a:gd name="T57" fmla="*/ 3012447 h 296019"/>
              <a:gd name="T58" fmla="*/ 4002487 w 296503"/>
              <a:gd name="T59" fmla="*/ 8819580 h 296019"/>
              <a:gd name="T60" fmla="*/ 1654207 w 296503"/>
              <a:gd name="T61" fmla="*/ 9334400 h 296019"/>
              <a:gd name="T62" fmla="*/ 1498556 w 296503"/>
              <a:gd name="T63" fmla="*/ 9136367 h 296019"/>
              <a:gd name="T64" fmla="*/ 2043360 w 296503"/>
              <a:gd name="T65" fmla="*/ 6707906 h 296019"/>
              <a:gd name="T66" fmla="*/ 7622251 w 296503"/>
              <a:gd name="T67" fmla="*/ 847963 h 296019"/>
              <a:gd name="T68" fmla="*/ 7842885 w 296503"/>
              <a:gd name="T69" fmla="*/ 623635 h 296019"/>
              <a:gd name="T70" fmla="*/ 8413722 w 296503"/>
              <a:gd name="T71" fmla="*/ 227690 h 29601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96503" h="296019">
                <a:moveTo>
                  <a:pt x="62544" y="194953"/>
                </a:moveTo>
                <a:lnTo>
                  <a:pt x="52090" y="244298"/>
                </a:lnTo>
                <a:lnTo>
                  <a:pt x="101117" y="233853"/>
                </a:lnTo>
                <a:lnTo>
                  <a:pt x="62544" y="194953"/>
                </a:lnTo>
                <a:close/>
                <a:moveTo>
                  <a:pt x="245674" y="57000"/>
                </a:moveTo>
                <a:lnTo>
                  <a:pt x="91383" y="211161"/>
                </a:lnTo>
                <a:lnTo>
                  <a:pt x="110129" y="229891"/>
                </a:lnTo>
                <a:lnTo>
                  <a:pt x="264419" y="75730"/>
                </a:lnTo>
                <a:lnTo>
                  <a:pt x="245674" y="57000"/>
                </a:lnTo>
                <a:close/>
                <a:moveTo>
                  <a:pt x="59876" y="38819"/>
                </a:moveTo>
                <a:lnTo>
                  <a:pt x="15150" y="83487"/>
                </a:lnTo>
                <a:lnTo>
                  <a:pt x="59876" y="83487"/>
                </a:lnTo>
                <a:lnTo>
                  <a:pt x="59876" y="38819"/>
                </a:lnTo>
                <a:close/>
                <a:moveTo>
                  <a:pt x="220439" y="32147"/>
                </a:moveTo>
                <a:lnTo>
                  <a:pt x="66149" y="186308"/>
                </a:lnTo>
                <a:lnTo>
                  <a:pt x="84895" y="205038"/>
                </a:lnTo>
                <a:lnTo>
                  <a:pt x="239185" y="50877"/>
                </a:lnTo>
                <a:lnTo>
                  <a:pt x="220439" y="32147"/>
                </a:lnTo>
                <a:close/>
                <a:moveTo>
                  <a:pt x="64205" y="23329"/>
                </a:moveTo>
                <a:lnTo>
                  <a:pt x="190089" y="23329"/>
                </a:lnTo>
                <a:cubicBezTo>
                  <a:pt x="192614" y="23329"/>
                  <a:pt x="194778" y="25851"/>
                  <a:pt x="194778" y="28012"/>
                </a:cubicBezTo>
                <a:cubicBezTo>
                  <a:pt x="194778" y="30534"/>
                  <a:pt x="192614" y="32335"/>
                  <a:pt x="190089" y="32335"/>
                </a:cubicBezTo>
                <a:lnTo>
                  <a:pt x="68894" y="32335"/>
                </a:lnTo>
                <a:lnTo>
                  <a:pt x="68894" y="87809"/>
                </a:lnTo>
                <a:cubicBezTo>
                  <a:pt x="68894" y="90331"/>
                  <a:pt x="66730" y="92492"/>
                  <a:pt x="64205" y="92492"/>
                </a:cubicBezTo>
                <a:lnTo>
                  <a:pt x="8657" y="92492"/>
                </a:lnTo>
                <a:lnTo>
                  <a:pt x="8657" y="287013"/>
                </a:lnTo>
                <a:lnTo>
                  <a:pt x="263672" y="287013"/>
                </a:lnTo>
                <a:lnTo>
                  <a:pt x="263672" y="105820"/>
                </a:lnTo>
                <a:cubicBezTo>
                  <a:pt x="263672" y="103659"/>
                  <a:pt x="265836" y="101498"/>
                  <a:pt x="268000" y="101498"/>
                </a:cubicBezTo>
                <a:cubicBezTo>
                  <a:pt x="270525" y="101498"/>
                  <a:pt x="272690" y="103659"/>
                  <a:pt x="272690" y="105820"/>
                </a:cubicBezTo>
                <a:lnTo>
                  <a:pt x="272690" y="291696"/>
                </a:lnTo>
                <a:cubicBezTo>
                  <a:pt x="272690" y="293858"/>
                  <a:pt x="270525" y="296019"/>
                  <a:pt x="268000" y="296019"/>
                </a:cubicBezTo>
                <a:lnTo>
                  <a:pt x="4329" y="296019"/>
                </a:lnTo>
                <a:cubicBezTo>
                  <a:pt x="1804" y="296019"/>
                  <a:pt x="0" y="293858"/>
                  <a:pt x="0" y="291696"/>
                </a:cubicBezTo>
                <a:lnTo>
                  <a:pt x="0" y="87809"/>
                </a:lnTo>
                <a:cubicBezTo>
                  <a:pt x="0" y="86729"/>
                  <a:pt x="361" y="85648"/>
                  <a:pt x="1082" y="84567"/>
                </a:cubicBezTo>
                <a:lnTo>
                  <a:pt x="60959" y="24770"/>
                </a:lnTo>
                <a:cubicBezTo>
                  <a:pt x="62041" y="24050"/>
                  <a:pt x="63123" y="23329"/>
                  <a:pt x="64205" y="23329"/>
                </a:cubicBezTo>
                <a:close/>
                <a:moveTo>
                  <a:pt x="239906" y="12336"/>
                </a:moveTo>
                <a:lnTo>
                  <a:pt x="226568" y="25664"/>
                </a:lnTo>
                <a:lnTo>
                  <a:pt x="270908" y="69607"/>
                </a:lnTo>
                <a:lnTo>
                  <a:pt x="284246" y="56280"/>
                </a:lnTo>
                <a:cubicBezTo>
                  <a:pt x="286049" y="54119"/>
                  <a:pt x="287130" y="51237"/>
                  <a:pt x="287130" y="48356"/>
                </a:cubicBezTo>
                <a:cubicBezTo>
                  <a:pt x="287130" y="45114"/>
                  <a:pt x="286049" y="42232"/>
                  <a:pt x="284246" y="40071"/>
                </a:cubicBezTo>
                <a:lnTo>
                  <a:pt x="256128" y="12336"/>
                </a:lnTo>
                <a:cubicBezTo>
                  <a:pt x="251802" y="8014"/>
                  <a:pt x="244592" y="8014"/>
                  <a:pt x="239906" y="12336"/>
                </a:cubicBezTo>
                <a:close/>
                <a:moveTo>
                  <a:pt x="248062" y="0"/>
                </a:moveTo>
                <a:cubicBezTo>
                  <a:pt x="253244" y="0"/>
                  <a:pt x="258471" y="2071"/>
                  <a:pt x="262617" y="6213"/>
                </a:cubicBezTo>
                <a:lnTo>
                  <a:pt x="290374" y="33948"/>
                </a:lnTo>
                <a:cubicBezTo>
                  <a:pt x="294340" y="37550"/>
                  <a:pt x="296503" y="42953"/>
                  <a:pt x="296503" y="48356"/>
                </a:cubicBezTo>
                <a:cubicBezTo>
                  <a:pt x="296503" y="53758"/>
                  <a:pt x="294340" y="58801"/>
                  <a:pt x="290374" y="62763"/>
                </a:cubicBezTo>
                <a:lnTo>
                  <a:pt x="277036" y="75730"/>
                </a:lnTo>
                <a:lnTo>
                  <a:pt x="279560" y="78251"/>
                </a:lnTo>
                <a:cubicBezTo>
                  <a:pt x="281723" y="80412"/>
                  <a:pt x="281723" y="82934"/>
                  <a:pt x="279920" y="84735"/>
                </a:cubicBezTo>
                <a:cubicBezTo>
                  <a:pt x="278839" y="85815"/>
                  <a:pt x="277757" y="86175"/>
                  <a:pt x="276676" y="86175"/>
                </a:cubicBezTo>
                <a:cubicBezTo>
                  <a:pt x="275234" y="86175"/>
                  <a:pt x="274513" y="85815"/>
                  <a:pt x="273431" y="84735"/>
                </a:cubicBezTo>
                <a:lnTo>
                  <a:pt x="270908" y="82213"/>
                </a:lnTo>
                <a:lnTo>
                  <a:pt x="113373" y="239256"/>
                </a:lnTo>
                <a:cubicBezTo>
                  <a:pt x="112652" y="239976"/>
                  <a:pt x="111931" y="240336"/>
                  <a:pt x="111210" y="240697"/>
                </a:cubicBezTo>
                <a:lnTo>
                  <a:pt x="47043" y="254384"/>
                </a:lnTo>
                <a:cubicBezTo>
                  <a:pt x="46683" y="254744"/>
                  <a:pt x="46322" y="254744"/>
                  <a:pt x="45962" y="254744"/>
                </a:cubicBezTo>
                <a:cubicBezTo>
                  <a:pt x="44880" y="254744"/>
                  <a:pt x="43799" y="254024"/>
                  <a:pt x="43078" y="253303"/>
                </a:cubicBezTo>
                <a:cubicBezTo>
                  <a:pt x="41996" y="252223"/>
                  <a:pt x="41275" y="250782"/>
                  <a:pt x="41636" y="249341"/>
                </a:cubicBezTo>
                <a:lnTo>
                  <a:pt x="55334" y="185227"/>
                </a:lnTo>
                <a:cubicBezTo>
                  <a:pt x="55695" y="184507"/>
                  <a:pt x="56055" y="183427"/>
                  <a:pt x="56776" y="183066"/>
                </a:cubicBezTo>
                <a:lnTo>
                  <a:pt x="213950" y="25664"/>
                </a:lnTo>
                <a:lnTo>
                  <a:pt x="211787" y="23142"/>
                </a:lnTo>
                <a:cubicBezTo>
                  <a:pt x="209985" y="21701"/>
                  <a:pt x="209985" y="18820"/>
                  <a:pt x="211787" y="17019"/>
                </a:cubicBezTo>
                <a:cubicBezTo>
                  <a:pt x="213229" y="15218"/>
                  <a:pt x="216474" y="15218"/>
                  <a:pt x="217916" y="17019"/>
                </a:cubicBezTo>
                <a:lnTo>
                  <a:pt x="220439" y="19180"/>
                </a:lnTo>
                <a:lnTo>
                  <a:pt x="233777" y="6213"/>
                </a:lnTo>
                <a:cubicBezTo>
                  <a:pt x="237743" y="2071"/>
                  <a:pt x="242880" y="0"/>
                  <a:pt x="248062" y="0"/>
                </a:cubicBezTo>
                <a:close/>
              </a:path>
            </a:pathLst>
          </a:custGeom>
          <a:solidFill>
            <a:schemeClr val="bg1"/>
          </a:solidFill>
          <a:ln>
            <a:noFill/>
          </a:ln>
        </p:spPr>
        <p:txBody>
          <a:bodyPr anchor="ctr"/>
          <a:lstStyle/>
          <a:p>
            <a:endParaRPr lang="en-US" sz="900"/>
          </a:p>
        </p:txBody>
      </p:sp>
      <p:pic>
        <p:nvPicPr>
          <p:cNvPr id="30" name="Picture 29" descr="A picture containing text, clipart&#10;&#10;Description automatically generated">
            <a:extLst>
              <a:ext uri="{FF2B5EF4-FFF2-40B4-BE49-F238E27FC236}">
                <a16:creationId xmlns:a16="http://schemas.microsoft.com/office/drawing/2014/main" id="{0D848FA6-C2FD-47CC-8B12-49D2D6453AA4}"/>
              </a:ext>
            </a:extLst>
          </p:cNvPr>
          <p:cNvPicPr>
            <a:picLocks noChangeAspect="1"/>
          </p:cNvPicPr>
          <p:nvPr/>
        </p:nvPicPr>
        <p:blipFill>
          <a:blip r:embed="rId5"/>
          <a:stretch>
            <a:fillRect/>
          </a:stretch>
        </p:blipFill>
        <p:spPr>
          <a:xfrm>
            <a:off x="1" y="0"/>
            <a:ext cx="1528232" cy="725061"/>
          </a:xfrm>
          <a:prstGeom prst="rect">
            <a:avLst/>
          </a:prstGeom>
        </p:spPr>
      </p:pic>
      <p:pic>
        <p:nvPicPr>
          <p:cNvPr id="12" name="Graphic 11" descr="Group">
            <a:extLst>
              <a:ext uri="{FF2B5EF4-FFF2-40B4-BE49-F238E27FC236}">
                <a16:creationId xmlns:a16="http://schemas.microsoft.com/office/drawing/2014/main" id="{657EE920-6D87-4152-B2FF-0A3B93E2D5E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797304" y="1947577"/>
            <a:ext cx="571011" cy="571011"/>
          </a:xfrm>
          <a:prstGeom prst="rect">
            <a:avLst/>
          </a:prstGeom>
        </p:spPr>
      </p:pic>
      <p:pic>
        <p:nvPicPr>
          <p:cNvPr id="16" name="Graphic 15" descr="Document">
            <a:extLst>
              <a:ext uri="{FF2B5EF4-FFF2-40B4-BE49-F238E27FC236}">
                <a16:creationId xmlns:a16="http://schemas.microsoft.com/office/drawing/2014/main" id="{567A07A7-CB82-498D-A8CB-50D1E6CF74A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563092" y="1921309"/>
            <a:ext cx="443015" cy="443015"/>
          </a:xfrm>
          <a:prstGeom prst="rect">
            <a:avLst/>
          </a:prstGeom>
        </p:spPr>
      </p:pic>
      <p:pic>
        <p:nvPicPr>
          <p:cNvPr id="22" name="Graphic 21" descr="City">
            <a:extLst>
              <a:ext uri="{FF2B5EF4-FFF2-40B4-BE49-F238E27FC236}">
                <a16:creationId xmlns:a16="http://schemas.microsoft.com/office/drawing/2014/main" id="{5EF69B36-EAB8-4D3A-BF68-84550FA690D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254450" y="3273848"/>
            <a:ext cx="571011" cy="571011"/>
          </a:xfrm>
          <a:prstGeom prst="rect">
            <a:avLst/>
          </a:prstGeom>
        </p:spPr>
      </p:pic>
      <p:pic>
        <p:nvPicPr>
          <p:cNvPr id="32" name="Graphic 31" descr="Gears">
            <a:extLst>
              <a:ext uri="{FF2B5EF4-FFF2-40B4-BE49-F238E27FC236}">
                <a16:creationId xmlns:a16="http://schemas.microsoft.com/office/drawing/2014/main" id="{5897C408-A402-43F1-B042-C1A2D69203B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470457" y="3747864"/>
            <a:ext cx="612352" cy="612352"/>
          </a:xfrm>
          <a:prstGeom prst="rect">
            <a:avLst/>
          </a:prstGeom>
        </p:spPr>
      </p:pic>
      <p:pic>
        <p:nvPicPr>
          <p:cNvPr id="25" name="Audio 24">
            <a:hlinkClick r:id="" action="ppaction://media"/>
            <a:extLst>
              <a:ext uri="{FF2B5EF4-FFF2-40B4-BE49-F238E27FC236}">
                <a16:creationId xmlns:a16="http://schemas.microsoft.com/office/drawing/2014/main" id="{BCC15D57-10D8-41A2-A095-0BF59351FF8E}"/>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1575767"/>
      </p:ext>
    </p:extLst>
  </p:cSld>
  <p:clrMapOvr>
    <a:masterClrMapping/>
  </p:clrMapOvr>
  <mc:AlternateContent xmlns:mc="http://schemas.openxmlformats.org/markup-compatibility/2006">
    <mc:Choice xmlns:p14="http://schemas.microsoft.com/office/powerpoint/2010/main" Requires="p14">
      <p:transition spd="med" p14:dur="700" advTm="133803">
        <p:fade/>
      </p:transition>
    </mc:Choice>
    <mc:Fallback>
      <p:transition spd="med" advTm="13380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F123D726-4B79-A847-A311-BA390A77794B}"/>
              </a:ext>
            </a:extLst>
          </p:cNvPr>
          <p:cNvSpPr txBox="1"/>
          <p:nvPr/>
        </p:nvSpPr>
        <p:spPr>
          <a:xfrm>
            <a:off x="4027729" y="306186"/>
            <a:ext cx="4136582" cy="553998"/>
          </a:xfrm>
          <a:prstGeom prst="rect">
            <a:avLst/>
          </a:prstGeom>
          <a:noFill/>
        </p:spPr>
        <p:txBody>
          <a:bodyPr wrap="none" rtlCol="0">
            <a:spAutoFit/>
          </a:bodyPr>
          <a:lstStyle/>
          <a:p>
            <a:pPr algn="ctr"/>
            <a:r>
              <a:rPr lang="en-US" sz="3000" b="1" dirty="0">
                <a:solidFill>
                  <a:schemeClr val="bg1"/>
                </a:solidFill>
                <a:latin typeface="Poppins" pitchFamily="2" charset="77"/>
                <a:cs typeface="Poppins" pitchFamily="2" charset="77"/>
              </a:rPr>
              <a:t>CASE STUDY 1: COVID-19</a:t>
            </a:r>
          </a:p>
        </p:txBody>
      </p:sp>
      <p:sp>
        <p:nvSpPr>
          <p:cNvPr id="18" name="TextBox 17">
            <a:extLst>
              <a:ext uri="{FF2B5EF4-FFF2-40B4-BE49-F238E27FC236}">
                <a16:creationId xmlns:a16="http://schemas.microsoft.com/office/drawing/2014/main" id="{1E974B7C-F80C-E348-8323-419659BAD508}"/>
              </a:ext>
            </a:extLst>
          </p:cNvPr>
          <p:cNvSpPr txBox="1"/>
          <p:nvPr/>
        </p:nvSpPr>
        <p:spPr>
          <a:xfrm>
            <a:off x="4551702" y="787593"/>
            <a:ext cx="3088602" cy="276999"/>
          </a:xfrm>
          <a:prstGeom prst="rect">
            <a:avLst/>
          </a:prstGeom>
          <a:noFill/>
        </p:spPr>
        <p:txBody>
          <a:bodyPr wrap="none" rtlCol="0">
            <a:spAutoFit/>
          </a:bodyPr>
          <a:lstStyle/>
          <a:p>
            <a:pPr algn="ctr"/>
            <a:r>
              <a:rPr lang="en-US" sz="1200" spc="150" dirty="0">
                <a:solidFill>
                  <a:schemeClr val="bg1">
                    <a:lumMod val="65000"/>
                  </a:schemeClr>
                </a:solidFill>
                <a:latin typeface="Poppins Light" pitchFamily="2" charset="77"/>
                <a:cs typeface="Poppins Light" pitchFamily="2" charset="77"/>
              </a:rPr>
              <a:t>WHAT TO CONSIDER TO GET BACK IN</a:t>
            </a:r>
          </a:p>
        </p:txBody>
      </p:sp>
      <p:sp>
        <p:nvSpPr>
          <p:cNvPr id="16" name="Freeform 4">
            <a:extLst>
              <a:ext uri="{FF2B5EF4-FFF2-40B4-BE49-F238E27FC236}">
                <a16:creationId xmlns:a16="http://schemas.microsoft.com/office/drawing/2014/main" id="{7EDF62E4-E9D6-FF4D-9AEC-B5A902B9C977}"/>
              </a:ext>
            </a:extLst>
          </p:cNvPr>
          <p:cNvSpPr>
            <a:spLocks noChangeArrowheads="1"/>
          </p:cNvSpPr>
          <p:nvPr/>
        </p:nvSpPr>
        <p:spPr bwMode="auto">
          <a:xfrm>
            <a:off x="1963939" y="3044543"/>
            <a:ext cx="8264123" cy="1713797"/>
          </a:xfrm>
          <a:custGeom>
            <a:avLst/>
            <a:gdLst>
              <a:gd name="T0" fmla="*/ 2752 w 13271"/>
              <a:gd name="T1" fmla="*/ 1376 h 2752"/>
              <a:gd name="T2" fmla="*/ 2349 w 13271"/>
              <a:gd name="T3" fmla="*/ 403 h 2752"/>
              <a:gd name="T4" fmla="*/ 1376 w 13271"/>
              <a:gd name="T5" fmla="*/ 0 h 2752"/>
              <a:gd name="T6" fmla="*/ 403 w 13271"/>
              <a:gd name="T7" fmla="*/ 403 h 2752"/>
              <a:gd name="T8" fmla="*/ 2 w 13271"/>
              <a:gd name="T9" fmla="*/ 1314 h 2752"/>
              <a:gd name="T10" fmla="*/ 62 w 13271"/>
              <a:gd name="T11" fmla="*/ 1376 h 2752"/>
              <a:gd name="T12" fmla="*/ 126 w 13271"/>
              <a:gd name="T13" fmla="*/ 1314 h 2752"/>
              <a:gd name="T14" fmla="*/ 491 w 13271"/>
              <a:gd name="T15" fmla="*/ 491 h 2752"/>
              <a:gd name="T16" fmla="*/ 1376 w 13271"/>
              <a:gd name="T17" fmla="*/ 124 h 2752"/>
              <a:gd name="T18" fmla="*/ 2262 w 13271"/>
              <a:gd name="T19" fmla="*/ 491 h 2752"/>
              <a:gd name="T20" fmla="*/ 2630 w 13271"/>
              <a:gd name="T21" fmla="*/ 1376 h 2752"/>
              <a:gd name="T22" fmla="*/ 3033 w 13271"/>
              <a:gd name="T23" fmla="*/ 2348 h 2752"/>
              <a:gd name="T24" fmla="*/ 4006 w 13271"/>
              <a:gd name="T25" fmla="*/ 2751 h 2752"/>
              <a:gd name="T26" fmla="*/ 4979 w 13271"/>
              <a:gd name="T27" fmla="*/ 2348 h 2752"/>
              <a:gd name="T28" fmla="*/ 5382 w 13271"/>
              <a:gd name="T29" fmla="*/ 1376 h 2752"/>
              <a:gd name="T30" fmla="*/ 5384 w 13271"/>
              <a:gd name="T31" fmla="*/ 1376 h 2752"/>
              <a:gd name="T32" fmla="*/ 5751 w 13271"/>
              <a:gd name="T33" fmla="*/ 491 h 2752"/>
              <a:gd name="T34" fmla="*/ 6636 w 13271"/>
              <a:gd name="T35" fmla="*/ 124 h 2752"/>
              <a:gd name="T36" fmla="*/ 7520 w 13271"/>
              <a:gd name="T37" fmla="*/ 491 h 2752"/>
              <a:gd name="T38" fmla="*/ 7888 w 13271"/>
              <a:gd name="T39" fmla="*/ 1376 h 2752"/>
              <a:gd name="T40" fmla="*/ 8292 w 13271"/>
              <a:gd name="T41" fmla="*/ 2348 h 2752"/>
              <a:gd name="T42" fmla="*/ 9264 w 13271"/>
              <a:gd name="T43" fmla="*/ 2751 h 2752"/>
              <a:gd name="T44" fmla="*/ 10238 w 13271"/>
              <a:gd name="T45" fmla="*/ 2348 h 2752"/>
              <a:gd name="T46" fmla="*/ 10641 w 13271"/>
              <a:gd name="T47" fmla="*/ 1376 h 2752"/>
              <a:gd name="T48" fmla="*/ 10643 w 13271"/>
              <a:gd name="T49" fmla="*/ 1376 h 2752"/>
              <a:gd name="T50" fmla="*/ 11009 w 13271"/>
              <a:gd name="T51" fmla="*/ 491 h 2752"/>
              <a:gd name="T52" fmla="*/ 11894 w 13271"/>
              <a:gd name="T53" fmla="*/ 124 h 2752"/>
              <a:gd name="T54" fmla="*/ 12779 w 13271"/>
              <a:gd name="T55" fmla="*/ 491 h 2752"/>
              <a:gd name="T56" fmla="*/ 13144 w 13271"/>
              <a:gd name="T57" fmla="*/ 1314 h 2752"/>
              <a:gd name="T58" fmla="*/ 13208 w 13271"/>
              <a:gd name="T59" fmla="*/ 1376 h 2752"/>
              <a:gd name="T60" fmla="*/ 13269 w 13271"/>
              <a:gd name="T61" fmla="*/ 1314 h 2752"/>
              <a:gd name="T62" fmla="*/ 12867 w 13271"/>
              <a:gd name="T63" fmla="*/ 403 h 2752"/>
              <a:gd name="T64" fmla="*/ 11894 w 13271"/>
              <a:gd name="T65" fmla="*/ 0 h 2752"/>
              <a:gd name="T66" fmla="*/ 10921 w 13271"/>
              <a:gd name="T67" fmla="*/ 403 h 2752"/>
              <a:gd name="T68" fmla="*/ 10516 w 13271"/>
              <a:gd name="T69" fmla="*/ 1376 h 2752"/>
              <a:gd name="T70" fmla="*/ 10149 w 13271"/>
              <a:gd name="T71" fmla="*/ 2260 h 2752"/>
              <a:gd name="T72" fmla="*/ 9264 w 13271"/>
              <a:gd name="T73" fmla="*/ 2627 h 2752"/>
              <a:gd name="T74" fmla="*/ 8379 w 13271"/>
              <a:gd name="T75" fmla="*/ 2260 h 2752"/>
              <a:gd name="T76" fmla="*/ 8013 w 13271"/>
              <a:gd name="T77" fmla="*/ 1376 h 2752"/>
              <a:gd name="T78" fmla="*/ 8011 w 13271"/>
              <a:gd name="T79" fmla="*/ 1376 h 2752"/>
              <a:gd name="T80" fmla="*/ 7608 w 13271"/>
              <a:gd name="T81" fmla="*/ 403 h 2752"/>
              <a:gd name="T82" fmla="*/ 6636 w 13271"/>
              <a:gd name="T83" fmla="*/ 0 h 2752"/>
              <a:gd name="T84" fmla="*/ 5663 w 13271"/>
              <a:gd name="T85" fmla="*/ 403 h 2752"/>
              <a:gd name="T86" fmla="*/ 5258 w 13271"/>
              <a:gd name="T87" fmla="*/ 1376 h 2752"/>
              <a:gd name="T88" fmla="*/ 4891 w 13271"/>
              <a:gd name="T89" fmla="*/ 2260 h 2752"/>
              <a:gd name="T90" fmla="*/ 4006 w 13271"/>
              <a:gd name="T91" fmla="*/ 2627 h 2752"/>
              <a:gd name="T92" fmla="*/ 3121 w 13271"/>
              <a:gd name="T93" fmla="*/ 2260 h 2752"/>
              <a:gd name="T94" fmla="*/ 2755 w 13271"/>
              <a:gd name="T95" fmla="*/ 1376 h 2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271" h="2752">
                <a:moveTo>
                  <a:pt x="2752" y="1376"/>
                </a:moveTo>
                <a:lnTo>
                  <a:pt x="2752" y="1376"/>
                </a:lnTo>
                <a:cubicBezTo>
                  <a:pt x="2752" y="1011"/>
                  <a:pt x="2607" y="661"/>
                  <a:pt x="2349" y="403"/>
                </a:cubicBezTo>
                <a:lnTo>
                  <a:pt x="2349" y="403"/>
                </a:lnTo>
                <a:cubicBezTo>
                  <a:pt x="2091" y="145"/>
                  <a:pt x="1741" y="0"/>
                  <a:pt x="1376" y="0"/>
                </a:cubicBezTo>
                <a:lnTo>
                  <a:pt x="1376" y="0"/>
                </a:lnTo>
                <a:cubicBezTo>
                  <a:pt x="1012" y="0"/>
                  <a:pt x="661" y="145"/>
                  <a:pt x="403" y="403"/>
                </a:cubicBezTo>
                <a:lnTo>
                  <a:pt x="403" y="403"/>
                </a:lnTo>
                <a:cubicBezTo>
                  <a:pt x="160" y="646"/>
                  <a:pt x="17" y="972"/>
                  <a:pt x="2" y="1314"/>
                </a:cubicBezTo>
                <a:lnTo>
                  <a:pt x="2" y="1314"/>
                </a:lnTo>
                <a:cubicBezTo>
                  <a:pt x="0" y="1348"/>
                  <a:pt x="28" y="1376"/>
                  <a:pt x="62" y="1376"/>
                </a:cubicBezTo>
                <a:lnTo>
                  <a:pt x="62" y="1376"/>
                </a:lnTo>
                <a:cubicBezTo>
                  <a:pt x="97" y="1376"/>
                  <a:pt x="124" y="1348"/>
                  <a:pt x="126" y="1314"/>
                </a:cubicBezTo>
                <a:lnTo>
                  <a:pt x="126" y="1314"/>
                </a:lnTo>
                <a:cubicBezTo>
                  <a:pt x="141" y="1005"/>
                  <a:pt x="271" y="711"/>
                  <a:pt x="491" y="491"/>
                </a:cubicBezTo>
                <a:lnTo>
                  <a:pt x="491" y="491"/>
                </a:lnTo>
                <a:cubicBezTo>
                  <a:pt x="726" y="256"/>
                  <a:pt x="1045" y="124"/>
                  <a:pt x="1376" y="124"/>
                </a:cubicBezTo>
                <a:lnTo>
                  <a:pt x="1376" y="124"/>
                </a:lnTo>
                <a:cubicBezTo>
                  <a:pt x="1708" y="124"/>
                  <a:pt x="2027" y="256"/>
                  <a:pt x="2262" y="491"/>
                </a:cubicBezTo>
                <a:lnTo>
                  <a:pt x="2262" y="491"/>
                </a:lnTo>
                <a:cubicBezTo>
                  <a:pt x="2496" y="726"/>
                  <a:pt x="2628" y="1044"/>
                  <a:pt x="2628" y="1376"/>
                </a:cubicBezTo>
                <a:lnTo>
                  <a:pt x="2630" y="1376"/>
                </a:lnTo>
                <a:lnTo>
                  <a:pt x="2630" y="1376"/>
                </a:lnTo>
                <a:cubicBezTo>
                  <a:pt x="2630" y="1740"/>
                  <a:pt x="2775" y="2090"/>
                  <a:pt x="3033" y="2348"/>
                </a:cubicBezTo>
                <a:lnTo>
                  <a:pt x="3033" y="2348"/>
                </a:lnTo>
                <a:cubicBezTo>
                  <a:pt x="3291" y="2606"/>
                  <a:pt x="3642" y="2751"/>
                  <a:pt x="4006" y="2751"/>
                </a:cubicBezTo>
                <a:lnTo>
                  <a:pt x="4006" y="2751"/>
                </a:lnTo>
                <a:cubicBezTo>
                  <a:pt x="4371" y="2751"/>
                  <a:pt x="4721" y="2606"/>
                  <a:pt x="4979" y="2348"/>
                </a:cubicBezTo>
                <a:lnTo>
                  <a:pt x="4979" y="2348"/>
                </a:lnTo>
                <a:cubicBezTo>
                  <a:pt x="5237" y="2090"/>
                  <a:pt x="5382" y="1740"/>
                  <a:pt x="5382" y="1376"/>
                </a:cubicBezTo>
                <a:lnTo>
                  <a:pt x="5384" y="1376"/>
                </a:lnTo>
                <a:lnTo>
                  <a:pt x="5384" y="1376"/>
                </a:lnTo>
                <a:cubicBezTo>
                  <a:pt x="5384" y="1044"/>
                  <a:pt x="5516" y="726"/>
                  <a:pt x="5751" y="491"/>
                </a:cubicBezTo>
                <a:lnTo>
                  <a:pt x="5751" y="491"/>
                </a:lnTo>
                <a:cubicBezTo>
                  <a:pt x="5986" y="256"/>
                  <a:pt x="6304" y="124"/>
                  <a:pt x="6636" y="124"/>
                </a:cubicBezTo>
                <a:lnTo>
                  <a:pt x="6636" y="124"/>
                </a:lnTo>
                <a:cubicBezTo>
                  <a:pt x="6967" y="124"/>
                  <a:pt x="7285" y="256"/>
                  <a:pt x="7520" y="491"/>
                </a:cubicBezTo>
                <a:lnTo>
                  <a:pt x="7520" y="491"/>
                </a:lnTo>
                <a:cubicBezTo>
                  <a:pt x="7754" y="726"/>
                  <a:pt x="7886" y="1044"/>
                  <a:pt x="7886" y="1376"/>
                </a:cubicBezTo>
                <a:lnTo>
                  <a:pt x="7888" y="1376"/>
                </a:lnTo>
                <a:lnTo>
                  <a:pt x="7888" y="1376"/>
                </a:lnTo>
                <a:cubicBezTo>
                  <a:pt x="7888" y="1740"/>
                  <a:pt x="8033" y="2090"/>
                  <a:pt x="8292" y="2348"/>
                </a:cubicBezTo>
                <a:lnTo>
                  <a:pt x="8292" y="2348"/>
                </a:lnTo>
                <a:cubicBezTo>
                  <a:pt x="8550" y="2606"/>
                  <a:pt x="8900" y="2751"/>
                  <a:pt x="9264" y="2751"/>
                </a:cubicBezTo>
                <a:lnTo>
                  <a:pt x="9264" y="2751"/>
                </a:lnTo>
                <a:cubicBezTo>
                  <a:pt x="9630" y="2751"/>
                  <a:pt x="9980" y="2606"/>
                  <a:pt x="10238" y="2348"/>
                </a:cubicBezTo>
                <a:lnTo>
                  <a:pt x="10238" y="2348"/>
                </a:lnTo>
                <a:cubicBezTo>
                  <a:pt x="10496" y="2090"/>
                  <a:pt x="10641" y="1740"/>
                  <a:pt x="10641" y="1376"/>
                </a:cubicBezTo>
                <a:lnTo>
                  <a:pt x="10643" y="1376"/>
                </a:lnTo>
                <a:lnTo>
                  <a:pt x="10643" y="1376"/>
                </a:lnTo>
                <a:cubicBezTo>
                  <a:pt x="10643" y="1044"/>
                  <a:pt x="10774" y="726"/>
                  <a:pt x="11009" y="491"/>
                </a:cubicBezTo>
                <a:lnTo>
                  <a:pt x="11009" y="491"/>
                </a:lnTo>
                <a:cubicBezTo>
                  <a:pt x="11244" y="256"/>
                  <a:pt x="11562" y="124"/>
                  <a:pt x="11894" y="124"/>
                </a:cubicBezTo>
                <a:lnTo>
                  <a:pt x="11894" y="124"/>
                </a:lnTo>
                <a:cubicBezTo>
                  <a:pt x="12226" y="124"/>
                  <a:pt x="12545" y="256"/>
                  <a:pt x="12779" y="491"/>
                </a:cubicBezTo>
                <a:lnTo>
                  <a:pt x="12779" y="491"/>
                </a:lnTo>
                <a:cubicBezTo>
                  <a:pt x="12999" y="711"/>
                  <a:pt x="13129" y="1005"/>
                  <a:pt x="13144" y="1314"/>
                </a:cubicBezTo>
                <a:lnTo>
                  <a:pt x="13144" y="1314"/>
                </a:lnTo>
                <a:cubicBezTo>
                  <a:pt x="13146" y="1348"/>
                  <a:pt x="13174" y="1376"/>
                  <a:pt x="13208" y="1376"/>
                </a:cubicBezTo>
                <a:lnTo>
                  <a:pt x="13208" y="1376"/>
                </a:lnTo>
                <a:cubicBezTo>
                  <a:pt x="13243" y="1376"/>
                  <a:pt x="13270" y="1348"/>
                  <a:pt x="13269" y="1314"/>
                </a:cubicBezTo>
                <a:lnTo>
                  <a:pt x="13269" y="1314"/>
                </a:lnTo>
                <a:cubicBezTo>
                  <a:pt x="13254" y="972"/>
                  <a:pt x="13111" y="646"/>
                  <a:pt x="12867" y="403"/>
                </a:cubicBezTo>
                <a:lnTo>
                  <a:pt x="12867" y="403"/>
                </a:lnTo>
                <a:cubicBezTo>
                  <a:pt x="12609" y="145"/>
                  <a:pt x="12259" y="0"/>
                  <a:pt x="11894" y="0"/>
                </a:cubicBezTo>
                <a:lnTo>
                  <a:pt x="11894" y="0"/>
                </a:lnTo>
                <a:cubicBezTo>
                  <a:pt x="11530" y="0"/>
                  <a:pt x="11179" y="145"/>
                  <a:pt x="10921" y="403"/>
                </a:cubicBezTo>
                <a:lnTo>
                  <a:pt x="10921" y="403"/>
                </a:lnTo>
                <a:cubicBezTo>
                  <a:pt x="10663" y="661"/>
                  <a:pt x="10518" y="1011"/>
                  <a:pt x="10518" y="1376"/>
                </a:cubicBezTo>
                <a:lnTo>
                  <a:pt x="10516" y="1376"/>
                </a:lnTo>
                <a:lnTo>
                  <a:pt x="10516" y="1376"/>
                </a:lnTo>
                <a:cubicBezTo>
                  <a:pt x="10516" y="1707"/>
                  <a:pt x="10384" y="2025"/>
                  <a:pt x="10149" y="2260"/>
                </a:cubicBezTo>
                <a:lnTo>
                  <a:pt x="10149" y="2260"/>
                </a:lnTo>
                <a:cubicBezTo>
                  <a:pt x="9915" y="2495"/>
                  <a:pt x="9597" y="2627"/>
                  <a:pt x="9264" y="2627"/>
                </a:cubicBezTo>
                <a:lnTo>
                  <a:pt x="9264" y="2627"/>
                </a:lnTo>
                <a:cubicBezTo>
                  <a:pt x="8932" y="2627"/>
                  <a:pt x="8614" y="2495"/>
                  <a:pt x="8379" y="2260"/>
                </a:cubicBezTo>
                <a:lnTo>
                  <a:pt x="8379" y="2260"/>
                </a:lnTo>
                <a:cubicBezTo>
                  <a:pt x="8145" y="2025"/>
                  <a:pt x="8013" y="1707"/>
                  <a:pt x="8013" y="1376"/>
                </a:cubicBezTo>
                <a:lnTo>
                  <a:pt x="8011" y="1376"/>
                </a:lnTo>
                <a:lnTo>
                  <a:pt x="8011" y="1376"/>
                </a:lnTo>
                <a:cubicBezTo>
                  <a:pt x="8011" y="1011"/>
                  <a:pt x="7866" y="661"/>
                  <a:pt x="7608" y="403"/>
                </a:cubicBezTo>
                <a:lnTo>
                  <a:pt x="7608" y="403"/>
                </a:lnTo>
                <a:cubicBezTo>
                  <a:pt x="7350" y="145"/>
                  <a:pt x="7000" y="0"/>
                  <a:pt x="6636" y="0"/>
                </a:cubicBezTo>
                <a:lnTo>
                  <a:pt x="6636" y="0"/>
                </a:lnTo>
                <a:cubicBezTo>
                  <a:pt x="6271" y="0"/>
                  <a:pt x="5921" y="145"/>
                  <a:pt x="5663" y="403"/>
                </a:cubicBezTo>
                <a:lnTo>
                  <a:pt x="5663" y="403"/>
                </a:lnTo>
                <a:cubicBezTo>
                  <a:pt x="5405" y="661"/>
                  <a:pt x="5260" y="1011"/>
                  <a:pt x="5260" y="1376"/>
                </a:cubicBezTo>
                <a:lnTo>
                  <a:pt x="5258" y="1376"/>
                </a:lnTo>
                <a:lnTo>
                  <a:pt x="5258" y="1376"/>
                </a:lnTo>
                <a:cubicBezTo>
                  <a:pt x="5258" y="1707"/>
                  <a:pt x="5126" y="2025"/>
                  <a:pt x="4891" y="2260"/>
                </a:cubicBezTo>
                <a:lnTo>
                  <a:pt x="4891" y="2260"/>
                </a:lnTo>
                <a:cubicBezTo>
                  <a:pt x="4657" y="2495"/>
                  <a:pt x="4338" y="2627"/>
                  <a:pt x="4006" y="2627"/>
                </a:cubicBezTo>
                <a:lnTo>
                  <a:pt x="4006" y="2627"/>
                </a:lnTo>
                <a:cubicBezTo>
                  <a:pt x="3674" y="2627"/>
                  <a:pt x="3356" y="2495"/>
                  <a:pt x="3121" y="2260"/>
                </a:cubicBezTo>
                <a:lnTo>
                  <a:pt x="3121" y="2260"/>
                </a:lnTo>
                <a:cubicBezTo>
                  <a:pt x="2886" y="2025"/>
                  <a:pt x="2755" y="1707"/>
                  <a:pt x="2755" y="1376"/>
                </a:cubicBezTo>
                <a:lnTo>
                  <a:pt x="2752" y="1376"/>
                </a:lnTo>
              </a:path>
            </a:pathLst>
          </a:custGeom>
          <a:solidFill>
            <a:schemeClr val="bg1">
              <a:lumMod val="95000"/>
            </a:schemeClr>
          </a:solidFill>
          <a:ln>
            <a:noFill/>
          </a:ln>
          <a:effectLst/>
        </p:spPr>
        <p:txBody>
          <a:bodyPr wrap="none" anchor="ctr"/>
          <a:lstStyle/>
          <a:p>
            <a:endParaRPr lang="en-US" sz="3266"/>
          </a:p>
        </p:txBody>
      </p:sp>
      <p:sp>
        <p:nvSpPr>
          <p:cNvPr id="2" name="Freeform 6">
            <a:extLst>
              <a:ext uri="{FF2B5EF4-FFF2-40B4-BE49-F238E27FC236}">
                <a16:creationId xmlns:a16="http://schemas.microsoft.com/office/drawing/2014/main" id="{E737251E-EC68-B441-B405-B814BC2FE820}"/>
              </a:ext>
            </a:extLst>
          </p:cNvPr>
          <p:cNvSpPr>
            <a:spLocks noChangeArrowheads="1"/>
          </p:cNvSpPr>
          <p:nvPr/>
        </p:nvSpPr>
        <p:spPr bwMode="auto">
          <a:xfrm>
            <a:off x="2191897" y="3267006"/>
            <a:ext cx="1271614" cy="1268869"/>
          </a:xfrm>
          <a:custGeom>
            <a:avLst/>
            <a:gdLst>
              <a:gd name="T0" fmla="*/ 1020 w 2040"/>
              <a:gd name="T1" fmla="*/ 0 h 2039"/>
              <a:gd name="T2" fmla="*/ 1020 w 2040"/>
              <a:gd name="T3" fmla="*/ 0 h 2039"/>
              <a:gd name="T4" fmla="*/ 2039 w 2040"/>
              <a:gd name="T5" fmla="*/ 1019 h 2039"/>
              <a:gd name="T6" fmla="*/ 2039 w 2040"/>
              <a:gd name="T7" fmla="*/ 1019 h 2039"/>
              <a:gd name="T8" fmla="*/ 1020 w 2040"/>
              <a:gd name="T9" fmla="*/ 2038 h 2039"/>
              <a:gd name="T10" fmla="*/ 1020 w 2040"/>
              <a:gd name="T11" fmla="*/ 2038 h 2039"/>
              <a:gd name="T12" fmla="*/ 0 w 2040"/>
              <a:gd name="T13" fmla="*/ 1019 h 2039"/>
              <a:gd name="T14" fmla="*/ 0 w 2040"/>
              <a:gd name="T15" fmla="*/ 1019 h 2039"/>
              <a:gd name="T16" fmla="*/ 1020 w 2040"/>
              <a:gd name="T17" fmla="*/ 0 h 2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40" h="2039">
                <a:moveTo>
                  <a:pt x="1020" y="0"/>
                </a:moveTo>
                <a:lnTo>
                  <a:pt x="1020" y="0"/>
                </a:lnTo>
                <a:cubicBezTo>
                  <a:pt x="1582" y="0"/>
                  <a:pt x="2039" y="456"/>
                  <a:pt x="2039" y="1019"/>
                </a:cubicBezTo>
                <a:lnTo>
                  <a:pt x="2039" y="1019"/>
                </a:lnTo>
                <a:cubicBezTo>
                  <a:pt x="2039" y="1581"/>
                  <a:pt x="1582" y="2038"/>
                  <a:pt x="1020" y="2038"/>
                </a:cubicBezTo>
                <a:lnTo>
                  <a:pt x="1020" y="2038"/>
                </a:lnTo>
                <a:cubicBezTo>
                  <a:pt x="457" y="2038"/>
                  <a:pt x="0" y="1581"/>
                  <a:pt x="0" y="1019"/>
                </a:cubicBezTo>
                <a:lnTo>
                  <a:pt x="0" y="1019"/>
                </a:lnTo>
                <a:cubicBezTo>
                  <a:pt x="0" y="456"/>
                  <a:pt x="457" y="0"/>
                  <a:pt x="1020" y="0"/>
                </a:cubicBezTo>
              </a:path>
            </a:pathLst>
          </a:custGeom>
          <a:solidFill>
            <a:schemeClr val="accent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266"/>
          </a:p>
        </p:txBody>
      </p:sp>
      <p:sp>
        <p:nvSpPr>
          <p:cNvPr id="3" name="Freeform 7">
            <a:extLst>
              <a:ext uri="{FF2B5EF4-FFF2-40B4-BE49-F238E27FC236}">
                <a16:creationId xmlns:a16="http://schemas.microsoft.com/office/drawing/2014/main" id="{14C8CDD7-8F58-5A49-B09B-4283531F91D8}"/>
              </a:ext>
            </a:extLst>
          </p:cNvPr>
          <p:cNvSpPr>
            <a:spLocks noChangeArrowheads="1"/>
          </p:cNvSpPr>
          <p:nvPr/>
        </p:nvSpPr>
        <p:spPr bwMode="auto">
          <a:xfrm>
            <a:off x="3823299" y="3267006"/>
            <a:ext cx="1271614" cy="1268869"/>
          </a:xfrm>
          <a:custGeom>
            <a:avLst/>
            <a:gdLst>
              <a:gd name="T0" fmla="*/ 1019 w 2040"/>
              <a:gd name="T1" fmla="*/ 0 h 2039"/>
              <a:gd name="T2" fmla="*/ 1019 w 2040"/>
              <a:gd name="T3" fmla="*/ 0 h 2039"/>
              <a:gd name="T4" fmla="*/ 2039 w 2040"/>
              <a:gd name="T5" fmla="*/ 1019 h 2039"/>
              <a:gd name="T6" fmla="*/ 2039 w 2040"/>
              <a:gd name="T7" fmla="*/ 1019 h 2039"/>
              <a:gd name="T8" fmla="*/ 1019 w 2040"/>
              <a:gd name="T9" fmla="*/ 2038 h 2039"/>
              <a:gd name="T10" fmla="*/ 1019 w 2040"/>
              <a:gd name="T11" fmla="*/ 2038 h 2039"/>
              <a:gd name="T12" fmla="*/ 0 w 2040"/>
              <a:gd name="T13" fmla="*/ 1019 h 2039"/>
              <a:gd name="T14" fmla="*/ 0 w 2040"/>
              <a:gd name="T15" fmla="*/ 1019 h 2039"/>
              <a:gd name="T16" fmla="*/ 1019 w 2040"/>
              <a:gd name="T17" fmla="*/ 0 h 2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40" h="2039">
                <a:moveTo>
                  <a:pt x="1019" y="0"/>
                </a:moveTo>
                <a:lnTo>
                  <a:pt x="1019" y="0"/>
                </a:lnTo>
                <a:cubicBezTo>
                  <a:pt x="1582" y="0"/>
                  <a:pt x="2039" y="456"/>
                  <a:pt x="2039" y="1019"/>
                </a:cubicBezTo>
                <a:lnTo>
                  <a:pt x="2039" y="1019"/>
                </a:lnTo>
                <a:cubicBezTo>
                  <a:pt x="2039" y="1581"/>
                  <a:pt x="1582" y="2038"/>
                  <a:pt x="1019" y="2038"/>
                </a:cubicBezTo>
                <a:lnTo>
                  <a:pt x="1019" y="2038"/>
                </a:lnTo>
                <a:cubicBezTo>
                  <a:pt x="456" y="2038"/>
                  <a:pt x="0" y="1581"/>
                  <a:pt x="0" y="1019"/>
                </a:cubicBezTo>
                <a:lnTo>
                  <a:pt x="0" y="1019"/>
                </a:lnTo>
                <a:cubicBezTo>
                  <a:pt x="0" y="456"/>
                  <a:pt x="456" y="0"/>
                  <a:pt x="1019" y="0"/>
                </a:cubicBezTo>
              </a:path>
            </a:pathLst>
          </a:custGeom>
          <a:solidFill>
            <a:schemeClr val="accent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266"/>
          </a:p>
        </p:txBody>
      </p:sp>
      <p:sp>
        <p:nvSpPr>
          <p:cNvPr id="4" name="Freeform 8">
            <a:extLst>
              <a:ext uri="{FF2B5EF4-FFF2-40B4-BE49-F238E27FC236}">
                <a16:creationId xmlns:a16="http://schemas.microsoft.com/office/drawing/2014/main" id="{A57789FF-6A0A-5B46-9332-2DA435776245}"/>
              </a:ext>
            </a:extLst>
          </p:cNvPr>
          <p:cNvSpPr>
            <a:spLocks noChangeArrowheads="1"/>
          </p:cNvSpPr>
          <p:nvPr/>
        </p:nvSpPr>
        <p:spPr bwMode="auto">
          <a:xfrm>
            <a:off x="5468433" y="3267006"/>
            <a:ext cx="1268869" cy="1268869"/>
          </a:xfrm>
          <a:custGeom>
            <a:avLst/>
            <a:gdLst>
              <a:gd name="T0" fmla="*/ 1019 w 2039"/>
              <a:gd name="T1" fmla="*/ 0 h 2039"/>
              <a:gd name="T2" fmla="*/ 1019 w 2039"/>
              <a:gd name="T3" fmla="*/ 0 h 2039"/>
              <a:gd name="T4" fmla="*/ 2038 w 2039"/>
              <a:gd name="T5" fmla="*/ 1019 h 2039"/>
              <a:gd name="T6" fmla="*/ 2038 w 2039"/>
              <a:gd name="T7" fmla="*/ 1019 h 2039"/>
              <a:gd name="T8" fmla="*/ 1019 w 2039"/>
              <a:gd name="T9" fmla="*/ 2038 h 2039"/>
              <a:gd name="T10" fmla="*/ 1019 w 2039"/>
              <a:gd name="T11" fmla="*/ 2038 h 2039"/>
              <a:gd name="T12" fmla="*/ 0 w 2039"/>
              <a:gd name="T13" fmla="*/ 1019 h 2039"/>
              <a:gd name="T14" fmla="*/ 0 w 2039"/>
              <a:gd name="T15" fmla="*/ 1019 h 2039"/>
              <a:gd name="T16" fmla="*/ 1019 w 2039"/>
              <a:gd name="T17" fmla="*/ 0 h 2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39" h="2039">
                <a:moveTo>
                  <a:pt x="1019" y="0"/>
                </a:moveTo>
                <a:lnTo>
                  <a:pt x="1019" y="0"/>
                </a:lnTo>
                <a:cubicBezTo>
                  <a:pt x="1581" y="0"/>
                  <a:pt x="2038" y="456"/>
                  <a:pt x="2038" y="1019"/>
                </a:cubicBezTo>
                <a:lnTo>
                  <a:pt x="2038" y="1019"/>
                </a:lnTo>
                <a:cubicBezTo>
                  <a:pt x="2038" y="1581"/>
                  <a:pt x="1581" y="2038"/>
                  <a:pt x="1019" y="2038"/>
                </a:cubicBezTo>
                <a:lnTo>
                  <a:pt x="1019" y="2038"/>
                </a:lnTo>
                <a:cubicBezTo>
                  <a:pt x="456" y="2038"/>
                  <a:pt x="0" y="1581"/>
                  <a:pt x="0" y="1019"/>
                </a:cubicBezTo>
                <a:lnTo>
                  <a:pt x="0" y="1019"/>
                </a:lnTo>
                <a:cubicBezTo>
                  <a:pt x="0" y="456"/>
                  <a:pt x="456" y="0"/>
                  <a:pt x="1019" y="0"/>
                </a:cubicBezTo>
              </a:path>
            </a:pathLst>
          </a:custGeom>
          <a:solidFill>
            <a:schemeClr val="accent3"/>
          </a:solidFill>
          <a:ln>
            <a:noFill/>
          </a:ln>
          <a:effectLst/>
        </p:spPr>
        <p:txBody>
          <a:bodyPr wrap="none" anchor="ctr"/>
          <a:lstStyle/>
          <a:p>
            <a:endParaRPr lang="en-US" sz="3266"/>
          </a:p>
        </p:txBody>
      </p:sp>
      <p:sp>
        <p:nvSpPr>
          <p:cNvPr id="5" name="Freeform 9">
            <a:extLst>
              <a:ext uri="{FF2B5EF4-FFF2-40B4-BE49-F238E27FC236}">
                <a16:creationId xmlns:a16="http://schemas.microsoft.com/office/drawing/2014/main" id="{5EA3A733-CB88-E845-BBF3-90D6A932FCCB}"/>
              </a:ext>
            </a:extLst>
          </p:cNvPr>
          <p:cNvSpPr>
            <a:spLocks noChangeArrowheads="1"/>
          </p:cNvSpPr>
          <p:nvPr/>
        </p:nvSpPr>
        <p:spPr bwMode="auto">
          <a:xfrm>
            <a:off x="7091596" y="3267006"/>
            <a:ext cx="1271614" cy="1268869"/>
          </a:xfrm>
          <a:custGeom>
            <a:avLst/>
            <a:gdLst>
              <a:gd name="T0" fmla="*/ 1020 w 2040"/>
              <a:gd name="T1" fmla="*/ 0 h 2039"/>
              <a:gd name="T2" fmla="*/ 1020 w 2040"/>
              <a:gd name="T3" fmla="*/ 0 h 2039"/>
              <a:gd name="T4" fmla="*/ 2039 w 2040"/>
              <a:gd name="T5" fmla="*/ 1019 h 2039"/>
              <a:gd name="T6" fmla="*/ 2039 w 2040"/>
              <a:gd name="T7" fmla="*/ 1019 h 2039"/>
              <a:gd name="T8" fmla="*/ 1020 w 2040"/>
              <a:gd name="T9" fmla="*/ 2038 h 2039"/>
              <a:gd name="T10" fmla="*/ 1020 w 2040"/>
              <a:gd name="T11" fmla="*/ 2038 h 2039"/>
              <a:gd name="T12" fmla="*/ 0 w 2040"/>
              <a:gd name="T13" fmla="*/ 1019 h 2039"/>
              <a:gd name="T14" fmla="*/ 0 w 2040"/>
              <a:gd name="T15" fmla="*/ 1019 h 2039"/>
              <a:gd name="T16" fmla="*/ 1020 w 2040"/>
              <a:gd name="T17" fmla="*/ 0 h 2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40" h="2039">
                <a:moveTo>
                  <a:pt x="1020" y="0"/>
                </a:moveTo>
                <a:lnTo>
                  <a:pt x="1020" y="0"/>
                </a:lnTo>
                <a:cubicBezTo>
                  <a:pt x="1582" y="0"/>
                  <a:pt x="2039" y="456"/>
                  <a:pt x="2039" y="1019"/>
                </a:cubicBezTo>
                <a:lnTo>
                  <a:pt x="2039" y="1019"/>
                </a:lnTo>
                <a:cubicBezTo>
                  <a:pt x="2039" y="1581"/>
                  <a:pt x="1582" y="2038"/>
                  <a:pt x="1020" y="2038"/>
                </a:cubicBezTo>
                <a:lnTo>
                  <a:pt x="1020" y="2038"/>
                </a:lnTo>
                <a:cubicBezTo>
                  <a:pt x="456" y="2038"/>
                  <a:pt x="0" y="1581"/>
                  <a:pt x="0" y="1019"/>
                </a:cubicBezTo>
                <a:lnTo>
                  <a:pt x="0" y="1019"/>
                </a:lnTo>
                <a:cubicBezTo>
                  <a:pt x="0" y="456"/>
                  <a:pt x="456" y="0"/>
                  <a:pt x="1020" y="0"/>
                </a:cubicBezTo>
              </a:path>
            </a:pathLst>
          </a:custGeom>
          <a:solidFill>
            <a:schemeClr val="accent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266"/>
          </a:p>
        </p:txBody>
      </p:sp>
      <p:sp>
        <p:nvSpPr>
          <p:cNvPr id="6" name="Freeform 10">
            <a:extLst>
              <a:ext uri="{FF2B5EF4-FFF2-40B4-BE49-F238E27FC236}">
                <a16:creationId xmlns:a16="http://schemas.microsoft.com/office/drawing/2014/main" id="{CDE2130A-2571-494D-8A8D-61E06F77B3CC}"/>
              </a:ext>
            </a:extLst>
          </p:cNvPr>
          <p:cNvSpPr>
            <a:spLocks noChangeArrowheads="1"/>
          </p:cNvSpPr>
          <p:nvPr/>
        </p:nvSpPr>
        <p:spPr bwMode="auto">
          <a:xfrm>
            <a:off x="8755956" y="3267006"/>
            <a:ext cx="1268869" cy="1268869"/>
          </a:xfrm>
          <a:custGeom>
            <a:avLst/>
            <a:gdLst>
              <a:gd name="T0" fmla="*/ 1019 w 2039"/>
              <a:gd name="T1" fmla="*/ 0 h 2039"/>
              <a:gd name="T2" fmla="*/ 1019 w 2039"/>
              <a:gd name="T3" fmla="*/ 0 h 2039"/>
              <a:gd name="T4" fmla="*/ 2038 w 2039"/>
              <a:gd name="T5" fmla="*/ 1019 h 2039"/>
              <a:gd name="T6" fmla="*/ 2038 w 2039"/>
              <a:gd name="T7" fmla="*/ 1019 h 2039"/>
              <a:gd name="T8" fmla="*/ 1019 w 2039"/>
              <a:gd name="T9" fmla="*/ 2038 h 2039"/>
              <a:gd name="T10" fmla="*/ 1019 w 2039"/>
              <a:gd name="T11" fmla="*/ 2038 h 2039"/>
              <a:gd name="T12" fmla="*/ 0 w 2039"/>
              <a:gd name="T13" fmla="*/ 1019 h 2039"/>
              <a:gd name="T14" fmla="*/ 0 w 2039"/>
              <a:gd name="T15" fmla="*/ 1019 h 2039"/>
              <a:gd name="T16" fmla="*/ 1019 w 2039"/>
              <a:gd name="T17" fmla="*/ 0 h 2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39" h="2039">
                <a:moveTo>
                  <a:pt x="1019" y="0"/>
                </a:moveTo>
                <a:lnTo>
                  <a:pt x="1019" y="0"/>
                </a:lnTo>
                <a:cubicBezTo>
                  <a:pt x="1582" y="0"/>
                  <a:pt x="2038" y="456"/>
                  <a:pt x="2038" y="1019"/>
                </a:cubicBezTo>
                <a:lnTo>
                  <a:pt x="2038" y="1019"/>
                </a:lnTo>
                <a:cubicBezTo>
                  <a:pt x="2038" y="1581"/>
                  <a:pt x="1582" y="2038"/>
                  <a:pt x="1019" y="2038"/>
                </a:cubicBezTo>
                <a:lnTo>
                  <a:pt x="1019" y="2038"/>
                </a:lnTo>
                <a:cubicBezTo>
                  <a:pt x="456" y="2038"/>
                  <a:pt x="0" y="1581"/>
                  <a:pt x="0" y="1019"/>
                </a:cubicBezTo>
                <a:lnTo>
                  <a:pt x="0" y="1019"/>
                </a:lnTo>
                <a:cubicBezTo>
                  <a:pt x="0" y="456"/>
                  <a:pt x="456" y="0"/>
                  <a:pt x="1019" y="0"/>
                </a:cubicBezTo>
              </a:path>
            </a:pathLst>
          </a:custGeom>
          <a:solidFill>
            <a:schemeClr val="accent5"/>
          </a:solidFill>
          <a:ln>
            <a:noFill/>
          </a:ln>
          <a:effectLst/>
        </p:spPr>
        <p:txBody>
          <a:bodyPr wrap="none" anchor="ctr"/>
          <a:lstStyle/>
          <a:p>
            <a:endParaRPr lang="en-US" sz="3266"/>
          </a:p>
        </p:txBody>
      </p:sp>
      <p:sp>
        <p:nvSpPr>
          <p:cNvPr id="12" name="Freeform 26">
            <a:extLst>
              <a:ext uri="{FF2B5EF4-FFF2-40B4-BE49-F238E27FC236}">
                <a16:creationId xmlns:a16="http://schemas.microsoft.com/office/drawing/2014/main" id="{35364CFF-4E3B-8645-988B-E471C73CAD08}"/>
              </a:ext>
            </a:extLst>
          </p:cNvPr>
          <p:cNvSpPr>
            <a:spLocks noChangeArrowheads="1"/>
          </p:cNvSpPr>
          <p:nvPr/>
        </p:nvSpPr>
        <p:spPr bwMode="auto">
          <a:xfrm>
            <a:off x="3567878" y="3761371"/>
            <a:ext cx="140071" cy="140071"/>
          </a:xfrm>
          <a:custGeom>
            <a:avLst/>
            <a:gdLst>
              <a:gd name="T0" fmla="*/ 112 w 226"/>
              <a:gd name="T1" fmla="*/ 0 h 225"/>
              <a:gd name="T2" fmla="*/ 112 w 226"/>
              <a:gd name="T3" fmla="*/ 0 h 225"/>
              <a:gd name="T4" fmla="*/ 225 w 226"/>
              <a:gd name="T5" fmla="*/ 112 h 225"/>
              <a:gd name="T6" fmla="*/ 225 w 226"/>
              <a:gd name="T7" fmla="*/ 112 h 225"/>
              <a:gd name="T8" fmla="*/ 112 w 226"/>
              <a:gd name="T9" fmla="*/ 224 h 225"/>
              <a:gd name="T10" fmla="*/ 112 w 226"/>
              <a:gd name="T11" fmla="*/ 224 h 225"/>
              <a:gd name="T12" fmla="*/ 0 w 226"/>
              <a:gd name="T13" fmla="*/ 112 h 225"/>
              <a:gd name="T14" fmla="*/ 0 w 226"/>
              <a:gd name="T15" fmla="*/ 112 h 225"/>
              <a:gd name="T16" fmla="*/ 112 w 226"/>
              <a:gd name="T17" fmla="*/ 0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6" h="225">
                <a:moveTo>
                  <a:pt x="112" y="0"/>
                </a:moveTo>
                <a:lnTo>
                  <a:pt x="112" y="0"/>
                </a:lnTo>
                <a:cubicBezTo>
                  <a:pt x="175" y="0"/>
                  <a:pt x="225" y="50"/>
                  <a:pt x="225" y="112"/>
                </a:cubicBezTo>
                <a:lnTo>
                  <a:pt x="225" y="112"/>
                </a:lnTo>
                <a:cubicBezTo>
                  <a:pt x="225" y="174"/>
                  <a:pt x="175" y="224"/>
                  <a:pt x="112" y="224"/>
                </a:cubicBezTo>
                <a:lnTo>
                  <a:pt x="112" y="224"/>
                </a:lnTo>
                <a:cubicBezTo>
                  <a:pt x="50" y="224"/>
                  <a:pt x="0" y="174"/>
                  <a:pt x="0" y="112"/>
                </a:cubicBezTo>
                <a:lnTo>
                  <a:pt x="0" y="112"/>
                </a:lnTo>
                <a:cubicBezTo>
                  <a:pt x="0" y="50"/>
                  <a:pt x="50" y="0"/>
                  <a:pt x="112" y="0"/>
                </a:cubicBezTo>
              </a:path>
            </a:pathLst>
          </a:custGeom>
          <a:solidFill>
            <a:schemeClr val="tx1"/>
          </a:solidFill>
          <a:ln>
            <a:noFill/>
          </a:ln>
          <a:effectLst/>
        </p:spPr>
        <p:txBody>
          <a:bodyPr wrap="none" anchor="ctr"/>
          <a:lstStyle/>
          <a:p>
            <a:endParaRPr lang="en-US" sz="3266"/>
          </a:p>
        </p:txBody>
      </p:sp>
      <p:sp>
        <p:nvSpPr>
          <p:cNvPr id="13" name="Freeform 27">
            <a:extLst>
              <a:ext uri="{FF2B5EF4-FFF2-40B4-BE49-F238E27FC236}">
                <a16:creationId xmlns:a16="http://schemas.microsoft.com/office/drawing/2014/main" id="{3B26FF53-0F64-EC4F-9523-AFF4845F6E0C}"/>
              </a:ext>
            </a:extLst>
          </p:cNvPr>
          <p:cNvSpPr>
            <a:spLocks noChangeArrowheads="1"/>
          </p:cNvSpPr>
          <p:nvPr/>
        </p:nvSpPr>
        <p:spPr bwMode="auto">
          <a:xfrm>
            <a:off x="5213011" y="3761371"/>
            <a:ext cx="140070" cy="140071"/>
          </a:xfrm>
          <a:custGeom>
            <a:avLst/>
            <a:gdLst>
              <a:gd name="T0" fmla="*/ 112 w 225"/>
              <a:gd name="T1" fmla="*/ 0 h 225"/>
              <a:gd name="T2" fmla="*/ 112 w 225"/>
              <a:gd name="T3" fmla="*/ 0 h 225"/>
              <a:gd name="T4" fmla="*/ 224 w 225"/>
              <a:gd name="T5" fmla="*/ 112 h 225"/>
              <a:gd name="T6" fmla="*/ 224 w 225"/>
              <a:gd name="T7" fmla="*/ 112 h 225"/>
              <a:gd name="T8" fmla="*/ 112 w 225"/>
              <a:gd name="T9" fmla="*/ 224 h 225"/>
              <a:gd name="T10" fmla="*/ 112 w 225"/>
              <a:gd name="T11" fmla="*/ 224 h 225"/>
              <a:gd name="T12" fmla="*/ 0 w 225"/>
              <a:gd name="T13" fmla="*/ 112 h 225"/>
              <a:gd name="T14" fmla="*/ 0 w 225"/>
              <a:gd name="T15" fmla="*/ 112 h 225"/>
              <a:gd name="T16" fmla="*/ 112 w 225"/>
              <a:gd name="T17" fmla="*/ 0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5" h="225">
                <a:moveTo>
                  <a:pt x="112" y="0"/>
                </a:moveTo>
                <a:lnTo>
                  <a:pt x="112" y="0"/>
                </a:lnTo>
                <a:cubicBezTo>
                  <a:pt x="174" y="0"/>
                  <a:pt x="224" y="50"/>
                  <a:pt x="224" y="112"/>
                </a:cubicBezTo>
                <a:lnTo>
                  <a:pt x="224" y="112"/>
                </a:lnTo>
                <a:cubicBezTo>
                  <a:pt x="224" y="174"/>
                  <a:pt x="174" y="224"/>
                  <a:pt x="112" y="224"/>
                </a:cubicBezTo>
                <a:lnTo>
                  <a:pt x="112" y="224"/>
                </a:lnTo>
                <a:cubicBezTo>
                  <a:pt x="50" y="224"/>
                  <a:pt x="0" y="174"/>
                  <a:pt x="0" y="112"/>
                </a:cubicBezTo>
                <a:lnTo>
                  <a:pt x="0" y="112"/>
                </a:lnTo>
                <a:cubicBezTo>
                  <a:pt x="0" y="50"/>
                  <a:pt x="50" y="0"/>
                  <a:pt x="112" y="0"/>
                </a:cubicBezTo>
              </a:path>
            </a:pathLst>
          </a:custGeom>
          <a:solidFill>
            <a:schemeClr val="tx1"/>
          </a:solidFill>
          <a:ln>
            <a:noFill/>
          </a:ln>
          <a:effectLst/>
        </p:spPr>
        <p:txBody>
          <a:bodyPr wrap="none" anchor="ctr"/>
          <a:lstStyle/>
          <a:p>
            <a:endParaRPr lang="en-US" sz="3266"/>
          </a:p>
        </p:txBody>
      </p:sp>
      <p:sp>
        <p:nvSpPr>
          <p:cNvPr id="14" name="Freeform 28">
            <a:extLst>
              <a:ext uri="{FF2B5EF4-FFF2-40B4-BE49-F238E27FC236}">
                <a16:creationId xmlns:a16="http://schemas.microsoft.com/office/drawing/2014/main" id="{E0D6B7F3-4E79-D748-A1EF-BFE8EB4A64BE}"/>
              </a:ext>
            </a:extLst>
          </p:cNvPr>
          <p:cNvSpPr>
            <a:spLocks noChangeArrowheads="1"/>
          </p:cNvSpPr>
          <p:nvPr/>
        </p:nvSpPr>
        <p:spPr bwMode="auto">
          <a:xfrm>
            <a:off x="6844413" y="3761371"/>
            <a:ext cx="140070" cy="140071"/>
          </a:xfrm>
          <a:custGeom>
            <a:avLst/>
            <a:gdLst>
              <a:gd name="T0" fmla="*/ 111 w 225"/>
              <a:gd name="T1" fmla="*/ 0 h 225"/>
              <a:gd name="T2" fmla="*/ 111 w 225"/>
              <a:gd name="T3" fmla="*/ 0 h 225"/>
              <a:gd name="T4" fmla="*/ 224 w 225"/>
              <a:gd name="T5" fmla="*/ 112 h 225"/>
              <a:gd name="T6" fmla="*/ 224 w 225"/>
              <a:gd name="T7" fmla="*/ 112 h 225"/>
              <a:gd name="T8" fmla="*/ 111 w 225"/>
              <a:gd name="T9" fmla="*/ 224 h 225"/>
              <a:gd name="T10" fmla="*/ 111 w 225"/>
              <a:gd name="T11" fmla="*/ 224 h 225"/>
              <a:gd name="T12" fmla="*/ 0 w 225"/>
              <a:gd name="T13" fmla="*/ 112 h 225"/>
              <a:gd name="T14" fmla="*/ 0 w 225"/>
              <a:gd name="T15" fmla="*/ 112 h 225"/>
              <a:gd name="T16" fmla="*/ 111 w 225"/>
              <a:gd name="T17" fmla="*/ 0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5" h="225">
                <a:moveTo>
                  <a:pt x="111" y="0"/>
                </a:moveTo>
                <a:lnTo>
                  <a:pt x="111" y="0"/>
                </a:lnTo>
                <a:cubicBezTo>
                  <a:pt x="174" y="0"/>
                  <a:pt x="224" y="50"/>
                  <a:pt x="224" y="112"/>
                </a:cubicBezTo>
                <a:lnTo>
                  <a:pt x="224" y="112"/>
                </a:lnTo>
                <a:cubicBezTo>
                  <a:pt x="224" y="174"/>
                  <a:pt x="174" y="224"/>
                  <a:pt x="111" y="224"/>
                </a:cubicBezTo>
                <a:lnTo>
                  <a:pt x="111" y="224"/>
                </a:lnTo>
                <a:cubicBezTo>
                  <a:pt x="50" y="224"/>
                  <a:pt x="0" y="174"/>
                  <a:pt x="0" y="112"/>
                </a:cubicBezTo>
                <a:lnTo>
                  <a:pt x="0" y="112"/>
                </a:lnTo>
                <a:cubicBezTo>
                  <a:pt x="0" y="50"/>
                  <a:pt x="50" y="0"/>
                  <a:pt x="111" y="0"/>
                </a:cubicBezTo>
              </a:path>
            </a:pathLst>
          </a:custGeom>
          <a:solidFill>
            <a:schemeClr val="tx1"/>
          </a:solidFill>
          <a:ln>
            <a:noFill/>
          </a:ln>
          <a:effectLst/>
        </p:spPr>
        <p:txBody>
          <a:bodyPr wrap="none" anchor="ctr"/>
          <a:lstStyle/>
          <a:p>
            <a:endParaRPr lang="en-US" sz="3266"/>
          </a:p>
        </p:txBody>
      </p:sp>
      <p:sp>
        <p:nvSpPr>
          <p:cNvPr id="15" name="Freeform 29">
            <a:extLst>
              <a:ext uri="{FF2B5EF4-FFF2-40B4-BE49-F238E27FC236}">
                <a16:creationId xmlns:a16="http://schemas.microsoft.com/office/drawing/2014/main" id="{086679A4-7DBC-494C-8AAF-A89E95D40058}"/>
              </a:ext>
            </a:extLst>
          </p:cNvPr>
          <p:cNvSpPr>
            <a:spLocks noChangeArrowheads="1"/>
          </p:cNvSpPr>
          <p:nvPr/>
        </p:nvSpPr>
        <p:spPr bwMode="auto">
          <a:xfrm>
            <a:off x="8489548" y="3761371"/>
            <a:ext cx="140071" cy="140071"/>
          </a:xfrm>
          <a:custGeom>
            <a:avLst/>
            <a:gdLst>
              <a:gd name="T0" fmla="*/ 112 w 225"/>
              <a:gd name="T1" fmla="*/ 0 h 225"/>
              <a:gd name="T2" fmla="*/ 112 w 225"/>
              <a:gd name="T3" fmla="*/ 0 h 225"/>
              <a:gd name="T4" fmla="*/ 224 w 225"/>
              <a:gd name="T5" fmla="*/ 112 h 225"/>
              <a:gd name="T6" fmla="*/ 224 w 225"/>
              <a:gd name="T7" fmla="*/ 112 h 225"/>
              <a:gd name="T8" fmla="*/ 112 w 225"/>
              <a:gd name="T9" fmla="*/ 224 h 225"/>
              <a:gd name="T10" fmla="*/ 112 w 225"/>
              <a:gd name="T11" fmla="*/ 224 h 225"/>
              <a:gd name="T12" fmla="*/ 0 w 225"/>
              <a:gd name="T13" fmla="*/ 112 h 225"/>
              <a:gd name="T14" fmla="*/ 0 w 225"/>
              <a:gd name="T15" fmla="*/ 112 h 225"/>
              <a:gd name="T16" fmla="*/ 112 w 225"/>
              <a:gd name="T17" fmla="*/ 0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5" h="225">
                <a:moveTo>
                  <a:pt x="112" y="0"/>
                </a:moveTo>
                <a:lnTo>
                  <a:pt x="112" y="0"/>
                </a:lnTo>
                <a:cubicBezTo>
                  <a:pt x="174" y="0"/>
                  <a:pt x="224" y="50"/>
                  <a:pt x="224" y="112"/>
                </a:cubicBezTo>
                <a:lnTo>
                  <a:pt x="224" y="112"/>
                </a:lnTo>
                <a:cubicBezTo>
                  <a:pt x="224" y="174"/>
                  <a:pt x="174" y="224"/>
                  <a:pt x="112" y="224"/>
                </a:cubicBezTo>
                <a:lnTo>
                  <a:pt x="112" y="224"/>
                </a:lnTo>
                <a:cubicBezTo>
                  <a:pt x="50" y="224"/>
                  <a:pt x="0" y="174"/>
                  <a:pt x="0" y="112"/>
                </a:cubicBezTo>
                <a:lnTo>
                  <a:pt x="0" y="112"/>
                </a:lnTo>
                <a:cubicBezTo>
                  <a:pt x="0" y="50"/>
                  <a:pt x="50" y="0"/>
                  <a:pt x="112" y="0"/>
                </a:cubicBezTo>
              </a:path>
            </a:pathLst>
          </a:custGeom>
          <a:solidFill>
            <a:schemeClr val="tx1"/>
          </a:solidFill>
          <a:ln>
            <a:noFill/>
          </a:ln>
          <a:effectLst/>
        </p:spPr>
        <p:txBody>
          <a:bodyPr wrap="none" anchor="ctr"/>
          <a:lstStyle/>
          <a:p>
            <a:endParaRPr lang="en-US" sz="3266"/>
          </a:p>
        </p:txBody>
      </p:sp>
      <p:sp>
        <p:nvSpPr>
          <p:cNvPr id="19" name="Down Arrow 18">
            <a:extLst>
              <a:ext uri="{FF2B5EF4-FFF2-40B4-BE49-F238E27FC236}">
                <a16:creationId xmlns:a16="http://schemas.microsoft.com/office/drawing/2014/main" id="{E460A0ED-108A-DB45-90F3-5D9780DBDC0D}"/>
              </a:ext>
            </a:extLst>
          </p:cNvPr>
          <p:cNvSpPr/>
          <p:nvPr/>
        </p:nvSpPr>
        <p:spPr>
          <a:xfrm>
            <a:off x="2747384" y="4683293"/>
            <a:ext cx="160638" cy="595020"/>
          </a:xfrm>
          <a:prstGeom prst="down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0" name="Up Arrow 19">
            <a:extLst>
              <a:ext uri="{FF2B5EF4-FFF2-40B4-BE49-F238E27FC236}">
                <a16:creationId xmlns:a16="http://schemas.microsoft.com/office/drawing/2014/main" id="{DE7D208C-F2CE-DB45-B27B-6C010882EBB5}"/>
              </a:ext>
            </a:extLst>
          </p:cNvPr>
          <p:cNvSpPr/>
          <p:nvPr/>
        </p:nvSpPr>
        <p:spPr>
          <a:xfrm>
            <a:off x="4378786" y="2611773"/>
            <a:ext cx="160638" cy="595020"/>
          </a:xfrm>
          <a:prstGeom prst="up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 name="Down Arrow 20">
            <a:extLst>
              <a:ext uri="{FF2B5EF4-FFF2-40B4-BE49-F238E27FC236}">
                <a16:creationId xmlns:a16="http://schemas.microsoft.com/office/drawing/2014/main" id="{EFF047F2-C24D-6F4B-8C0B-2B4AA0BC2D27}"/>
              </a:ext>
            </a:extLst>
          </p:cNvPr>
          <p:cNvSpPr/>
          <p:nvPr/>
        </p:nvSpPr>
        <p:spPr>
          <a:xfrm>
            <a:off x="6022548" y="4683293"/>
            <a:ext cx="160638" cy="595020"/>
          </a:xfrm>
          <a:prstGeom prst="down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2" name="Up Arrow 21">
            <a:extLst>
              <a:ext uri="{FF2B5EF4-FFF2-40B4-BE49-F238E27FC236}">
                <a16:creationId xmlns:a16="http://schemas.microsoft.com/office/drawing/2014/main" id="{1F680BF0-0A5B-BC44-8C13-938CF4BF7A27}"/>
              </a:ext>
            </a:extLst>
          </p:cNvPr>
          <p:cNvSpPr/>
          <p:nvPr/>
        </p:nvSpPr>
        <p:spPr>
          <a:xfrm>
            <a:off x="7652578" y="2635483"/>
            <a:ext cx="160638" cy="595020"/>
          </a:xfrm>
          <a:prstGeom prst="up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3" name="Down Arrow 22">
            <a:extLst>
              <a:ext uri="{FF2B5EF4-FFF2-40B4-BE49-F238E27FC236}">
                <a16:creationId xmlns:a16="http://schemas.microsoft.com/office/drawing/2014/main" id="{6D8C25FE-1B97-454F-9F5B-0C6DDBF6D45C}"/>
              </a:ext>
            </a:extLst>
          </p:cNvPr>
          <p:cNvSpPr/>
          <p:nvPr/>
        </p:nvSpPr>
        <p:spPr>
          <a:xfrm>
            <a:off x="9310071" y="4683293"/>
            <a:ext cx="160638" cy="595020"/>
          </a:xfrm>
          <a:prstGeom prst="down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4" name="Subtitle 2">
            <a:extLst>
              <a:ext uri="{FF2B5EF4-FFF2-40B4-BE49-F238E27FC236}">
                <a16:creationId xmlns:a16="http://schemas.microsoft.com/office/drawing/2014/main" id="{B14BDED5-18EA-C744-AB99-3F83A90BCA6E}"/>
              </a:ext>
            </a:extLst>
          </p:cNvPr>
          <p:cNvSpPr txBox="1">
            <a:spLocks/>
          </p:cNvSpPr>
          <p:nvPr/>
        </p:nvSpPr>
        <p:spPr>
          <a:xfrm>
            <a:off x="1752276" y="5671505"/>
            <a:ext cx="2150854" cy="1177438"/>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750"/>
              </a:lnSpc>
            </a:pPr>
            <a:r>
              <a:rPr lang="en-US" sz="1200" dirty="0">
                <a:solidFill>
                  <a:schemeClr val="tx1"/>
                </a:solidFill>
                <a:latin typeface="Lato Light" panose="020F0502020204030203" pitchFamily="34" charset="0"/>
                <a:ea typeface="Lato Light" panose="020F0502020204030203" pitchFamily="34" charset="0"/>
                <a:cs typeface="Mukta ExtraLight" panose="020B0000000000000000" pitchFamily="34" charset="77"/>
              </a:rPr>
              <a:t>Determine who, when and how staff return to workplace, continuing health measures, mental health supports, supervisor toolkit.</a:t>
            </a:r>
          </a:p>
        </p:txBody>
      </p:sp>
      <p:sp>
        <p:nvSpPr>
          <p:cNvPr id="25" name="TextBox 24">
            <a:extLst>
              <a:ext uri="{FF2B5EF4-FFF2-40B4-BE49-F238E27FC236}">
                <a16:creationId xmlns:a16="http://schemas.microsoft.com/office/drawing/2014/main" id="{DD2333D1-3B0A-5748-A1A9-E2A9348B55B9}"/>
              </a:ext>
            </a:extLst>
          </p:cNvPr>
          <p:cNvSpPr txBox="1"/>
          <p:nvPr/>
        </p:nvSpPr>
        <p:spPr>
          <a:xfrm>
            <a:off x="2415732" y="5334373"/>
            <a:ext cx="823944" cy="338554"/>
          </a:xfrm>
          <a:prstGeom prst="rect">
            <a:avLst/>
          </a:prstGeom>
          <a:noFill/>
        </p:spPr>
        <p:txBody>
          <a:bodyPr wrap="none" rtlCol="0" anchor="b" anchorCtr="0">
            <a:spAutoFit/>
          </a:bodyPr>
          <a:lstStyle/>
          <a:p>
            <a:pPr algn="ctr"/>
            <a:r>
              <a:rPr lang="en-US" sz="1600" b="1" dirty="0">
                <a:solidFill>
                  <a:schemeClr val="tx2"/>
                </a:solidFill>
                <a:latin typeface="Poppins" pitchFamily="2" charset="77"/>
                <a:ea typeface="League Spartan" charset="0"/>
                <a:cs typeface="Poppins" pitchFamily="2" charset="77"/>
              </a:rPr>
              <a:t>PEOPLE</a:t>
            </a:r>
          </a:p>
        </p:txBody>
      </p:sp>
      <p:sp>
        <p:nvSpPr>
          <p:cNvPr id="28" name="Subtitle 2">
            <a:extLst>
              <a:ext uri="{FF2B5EF4-FFF2-40B4-BE49-F238E27FC236}">
                <a16:creationId xmlns:a16="http://schemas.microsoft.com/office/drawing/2014/main" id="{635AC008-13BD-1F49-BCB6-ABB978AF0F2E}"/>
              </a:ext>
            </a:extLst>
          </p:cNvPr>
          <p:cNvSpPr txBox="1">
            <a:spLocks/>
          </p:cNvSpPr>
          <p:nvPr/>
        </p:nvSpPr>
        <p:spPr>
          <a:xfrm>
            <a:off x="5033620" y="5671505"/>
            <a:ext cx="2150854" cy="946606"/>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750"/>
              </a:lnSpc>
            </a:pPr>
            <a:r>
              <a:rPr lang="en-US" sz="1200" dirty="0">
                <a:solidFill>
                  <a:schemeClr val="tx1"/>
                </a:solidFill>
                <a:latin typeface="Lato Light" panose="020F0502020204030203" pitchFamily="34" charset="0"/>
                <a:ea typeface="Lato Light" panose="020F0502020204030203" pitchFamily="34" charset="0"/>
                <a:cs typeface="Mukta ExtraLight" panose="020B0000000000000000" pitchFamily="34" charset="77"/>
              </a:rPr>
              <a:t>Create communications plans for staff, the public, clients/customers. Consistently communicate.</a:t>
            </a:r>
          </a:p>
        </p:txBody>
      </p:sp>
      <p:sp>
        <p:nvSpPr>
          <p:cNvPr id="29" name="TextBox 28">
            <a:extLst>
              <a:ext uri="{FF2B5EF4-FFF2-40B4-BE49-F238E27FC236}">
                <a16:creationId xmlns:a16="http://schemas.microsoft.com/office/drawing/2014/main" id="{3091EB9A-8765-4540-A392-54351CB82BE1}"/>
              </a:ext>
            </a:extLst>
          </p:cNvPr>
          <p:cNvSpPr txBox="1"/>
          <p:nvPr/>
        </p:nvSpPr>
        <p:spPr>
          <a:xfrm>
            <a:off x="5179083" y="5334373"/>
            <a:ext cx="1859933" cy="338554"/>
          </a:xfrm>
          <a:prstGeom prst="rect">
            <a:avLst/>
          </a:prstGeom>
          <a:noFill/>
        </p:spPr>
        <p:txBody>
          <a:bodyPr wrap="none" rtlCol="0" anchor="b" anchorCtr="0">
            <a:spAutoFit/>
          </a:bodyPr>
          <a:lstStyle/>
          <a:p>
            <a:pPr algn="ctr"/>
            <a:r>
              <a:rPr lang="en-US" sz="1600" b="1" dirty="0">
                <a:solidFill>
                  <a:schemeClr val="tx2"/>
                </a:solidFill>
                <a:latin typeface="Poppins" pitchFamily="2" charset="77"/>
                <a:ea typeface="League Spartan" charset="0"/>
                <a:cs typeface="Poppins" pitchFamily="2" charset="77"/>
              </a:rPr>
              <a:t>COMMUNICATIONS</a:t>
            </a:r>
          </a:p>
        </p:txBody>
      </p:sp>
      <p:sp>
        <p:nvSpPr>
          <p:cNvPr id="31" name="Subtitle 2">
            <a:extLst>
              <a:ext uri="{FF2B5EF4-FFF2-40B4-BE49-F238E27FC236}">
                <a16:creationId xmlns:a16="http://schemas.microsoft.com/office/drawing/2014/main" id="{3E3BA223-D144-0B41-8014-0886D624D3E3}"/>
              </a:ext>
            </a:extLst>
          </p:cNvPr>
          <p:cNvSpPr txBox="1">
            <a:spLocks/>
          </p:cNvSpPr>
          <p:nvPr/>
        </p:nvSpPr>
        <p:spPr>
          <a:xfrm>
            <a:off x="8314963" y="5671505"/>
            <a:ext cx="2150854" cy="1177438"/>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750"/>
              </a:lnSpc>
            </a:pPr>
            <a:r>
              <a:rPr lang="en-US" sz="1200" dirty="0">
                <a:solidFill>
                  <a:schemeClr val="tx1"/>
                </a:solidFill>
                <a:latin typeface="Lato Light" panose="020F0502020204030203" pitchFamily="34" charset="0"/>
                <a:ea typeface="Lato Light" panose="020F0502020204030203" pitchFamily="34" charset="0"/>
                <a:cs typeface="Mukta ExtraLight" panose="020B0000000000000000" pitchFamily="34" charset="77"/>
              </a:rPr>
              <a:t>Documentation for tracking movement of people in the event of contact tracing. Movement of documents between home and work.</a:t>
            </a:r>
          </a:p>
        </p:txBody>
      </p:sp>
      <p:sp>
        <p:nvSpPr>
          <p:cNvPr id="32" name="TextBox 31">
            <a:extLst>
              <a:ext uri="{FF2B5EF4-FFF2-40B4-BE49-F238E27FC236}">
                <a16:creationId xmlns:a16="http://schemas.microsoft.com/office/drawing/2014/main" id="{C3DDEE5A-BAEE-B248-BE98-1C912AEA2122}"/>
              </a:ext>
            </a:extLst>
          </p:cNvPr>
          <p:cNvSpPr txBox="1"/>
          <p:nvPr/>
        </p:nvSpPr>
        <p:spPr>
          <a:xfrm>
            <a:off x="8897147" y="5334373"/>
            <a:ext cx="986489" cy="338554"/>
          </a:xfrm>
          <a:prstGeom prst="rect">
            <a:avLst/>
          </a:prstGeom>
          <a:noFill/>
        </p:spPr>
        <p:txBody>
          <a:bodyPr wrap="none" rtlCol="0" anchor="b" anchorCtr="0">
            <a:spAutoFit/>
          </a:bodyPr>
          <a:lstStyle/>
          <a:p>
            <a:pPr algn="ctr"/>
            <a:r>
              <a:rPr lang="en-US" sz="1600" b="1" dirty="0">
                <a:solidFill>
                  <a:schemeClr val="tx2"/>
                </a:solidFill>
                <a:latin typeface="Poppins" pitchFamily="2" charset="77"/>
                <a:ea typeface="League Spartan" charset="0"/>
                <a:cs typeface="Poppins" pitchFamily="2" charset="77"/>
              </a:rPr>
              <a:t>RECORDS</a:t>
            </a:r>
          </a:p>
        </p:txBody>
      </p:sp>
      <p:sp>
        <p:nvSpPr>
          <p:cNvPr id="35" name="Subtitle 2">
            <a:extLst>
              <a:ext uri="{FF2B5EF4-FFF2-40B4-BE49-F238E27FC236}">
                <a16:creationId xmlns:a16="http://schemas.microsoft.com/office/drawing/2014/main" id="{D65C7090-82A6-D848-8324-187C930CDE34}"/>
              </a:ext>
            </a:extLst>
          </p:cNvPr>
          <p:cNvSpPr txBox="1">
            <a:spLocks/>
          </p:cNvSpPr>
          <p:nvPr/>
        </p:nvSpPr>
        <p:spPr>
          <a:xfrm>
            <a:off x="3417711" y="1705627"/>
            <a:ext cx="2150854" cy="946606"/>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750"/>
              </a:lnSpc>
            </a:pPr>
            <a:r>
              <a:rPr lang="en-US" sz="1200" dirty="0">
                <a:solidFill>
                  <a:schemeClr val="tx1"/>
                </a:solidFill>
                <a:latin typeface="Lato Light" panose="020F0502020204030203" pitchFamily="34" charset="0"/>
                <a:ea typeface="Lato Light" panose="020F0502020204030203" pitchFamily="34" charset="0"/>
                <a:cs typeface="Mukta ExtraLight" panose="020B0000000000000000" pitchFamily="34" charset="77"/>
              </a:rPr>
              <a:t>Phased re-entry of essential functions. IT support. Training. Identification of public services and programs.</a:t>
            </a:r>
          </a:p>
        </p:txBody>
      </p:sp>
      <p:sp>
        <p:nvSpPr>
          <p:cNvPr id="36" name="TextBox 35">
            <a:extLst>
              <a:ext uri="{FF2B5EF4-FFF2-40B4-BE49-F238E27FC236}">
                <a16:creationId xmlns:a16="http://schemas.microsoft.com/office/drawing/2014/main" id="{2D2FFCC7-8F54-5F41-8D36-C2531A1E4E48}"/>
              </a:ext>
            </a:extLst>
          </p:cNvPr>
          <p:cNvSpPr txBox="1"/>
          <p:nvPr/>
        </p:nvSpPr>
        <p:spPr>
          <a:xfrm>
            <a:off x="3849904" y="1444351"/>
            <a:ext cx="1185967" cy="338554"/>
          </a:xfrm>
          <a:prstGeom prst="rect">
            <a:avLst/>
          </a:prstGeom>
          <a:noFill/>
        </p:spPr>
        <p:txBody>
          <a:bodyPr wrap="none" rtlCol="0" anchor="b" anchorCtr="0">
            <a:spAutoFit/>
          </a:bodyPr>
          <a:lstStyle/>
          <a:p>
            <a:pPr algn="ctr"/>
            <a:r>
              <a:rPr lang="en-US" sz="1600" b="1" dirty="0">
                <a:solidFill>
                  <a:schemeClr val="tx2"/>
                </a:solidFill>
                <a:latin typeface="Poppins" pitchFamily="2" charset="77"/>
                <a:ea typeface="League Spartan" charset="0"/>
                <a:cs typeface="Poppins" pitchFamily="2" charset="77"/>
              </a:rPr>
              <a:t>FUNCTIONS</a:t>
            </a:r>
          </a:p>
        </p:txBody>
      </p:sp>
      <p:sp>
        <p:nvSpPr>
          <p:cNvPr id="38" name="Subtitle 2">
            <a:extLst>
              <a:ext uri="{FF2B5EF4-FFF2-40B4-BE49-F238E27FC236}">
                <a16:creationId xmlns:a16="http://schemas.microsoft.com/office/drawing/2014/main" id="{820A8C4D-FBB4-FA45-8666-56345D5B8470}"/>
              </a:ext>
            </a:extLst>
          </p:cNvPr>
          <p:cNvSpPr txBox="1">
            <a:spLocks/>
          </p:cNvSpPr>
          <p:nvPr/>
        </p:nvSpPr>
        <p:spPr>
          <a:xfrm>
            <a:off x="6651975" y="1728012"/>
            <a:ext cx="2150854" cy="946606"/>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750"/>
              </a:lnSpc>
            </a:pPr>
            <a:r>
              <a:rPr lang="en-US" sz="1200" dirty="0">
                <a:solidFill>
                  <a:schemeClr val="tx1"/>
                </a:solidFill>
                <a:latin typeface="Lato Light" panose="020F0502020204030203" pitchFamily="34" charset="0"/>
                <a:ea typeface="Lato Light" panose="020F0502020204030203" pitchFamily="34" charset="0"/>
                <a:cs typeface="Mukta ExtraLight" panose="020B0000000000000000" pitchFamily="34" charset="77"/>
              </a:rPr>
              <a:t>Office/cubicle assignment. Facility capacity for meeting rooms, eating areas, gyms, common areas. </a:t>
            </a:r>
          </a:p>
        </p:txBody>
      </p:sp>
      <p:sp>
        <p:nvSpPr>
          <p:cNvPr id="39" name="TextBox 38">
            <a:extLst>
              <a:ext uri="{FF2B5EF4-FFF2-40B4-BE49-F238E27FC236}">
                <a16:creationId xmlns:a16="http://schemas.microsoft.com/office/drawing/2014/main" id="{2C384879-41FB-9E40-B766-F156C2DC1B6A}"/>
              </a:ext>
            </a:extLst>
          </p:cNvPr>
          <p:cNvSpPr txBox="1"/>
          <p:nvPr/>
        </p:nvSpPr>
        <p:spPr>
          <a:xfrm>
            <a:off x="7226379" y="1459318"/>
            <a:ext cx="1045479" cy="338554"/>
          </a:xfrm>
          <a:prstGeom prst="rect">
            <a:avLst/>
          </a:prstGeom>
          <a:noFill/>
        </p:spPr>
        <p:txBody>
          <a:bodyPr wrap="none" rtlCol="0" anchor="b" anchorCtr="0">
            <a:spAutoFit/>
          </a:bodyPr>
          <a:lstStyle/>
          <a:p>
            <a:pPr algn="ctr"/>
            <a:r>
              <a:rPr lang="en-US" sz="1600" b="1" dirty="0">
                <a:solidFill>
                  <a:schemeClr val="tx2"/>
                </a:solidFill>
                <a:latin typeface="Poppins" pitchFamily="2" charset="77"/>
                <a:ea typeface="League Spartan" charset="0"/>
                <a:cs typeface="Poppins" pitchFamily="2" charset="77"/>
              </a:rPr>
              <a:t>FACILITIES</a:t>
            </a:r>
          </a:p>
        </p:txBody>
      </p:sp>
      <p:sp>
        <p:nvSpPr>
          <p:cNvPr id="40" name="TextBox 39">
            <a:extLst>
              <a:ext uri="{FF2B5EF4-FFF2-40B4-BE49-F238E27FC236}">
                <a16:creationId xmlns:a16="http://schemas.microsoft.com/office/drawing/2014/main" id="{3A67BEB4-FD1A-BC41-9A21-D89B6FAF9BE8}"/>
              </a:ext>
            </a:extLst>
          </p:cNvPr>
          <p:cNvSpPr txBox="1"/>
          <p:nvPr/>
        </p:nvSpPr>
        <p:spPr>
          <a:xfrm>
            <a:off x="2589497" y="3509026"/>
            <a:ext cx="476412" cy="784830"/>
          </a:xfrm>
          <a:prstGeom prst="rect">
            <a:avLst/>
          </a:prstGeom>
          <a:noFill/>
        </p:spPr>
        <p:txBody>
          <a:bodyPr wrap="none" rtlCol="0" anchor="ctr">
            <a:spAutoFit/>
          </a:bodyPr>
          <a:lstStyle/>
          <a:p>
            <a:pPr algn="ctr"/>
            <a:r>
              <a:rPr lang="en-US" sz="4500" b="1" dirty="0">
                <a:solidFill>
                  <a:schemeClr val="bg1"/>
                </a:solidFill>
                <a:latin typeface="Poppins" pitchFamily="2" charset="77"/>
                <a:cs typeface="Poppins" pitchFamily="2" charset="77"/>
              </a:rPr>
              <a:t>1</a:t>
            </a:r>
          </a:p>
        </p:txBody>
      </p:sp>
      <p:sp>
        <p:nvSpPr>
          <p:cNvPr id="41" name="TextBox 40">
            <a:extLst>
              <a:ext uri="{FF2B5EF4-FFF2-40B4-BE49-F238E27FC236}">
                <a16:creationId xmlns:a16="http://schemas.microsoft.com/office/drawing/2014/main" id="{50FAAD48-DAA0-CF42-926E-15950A5DEBDF}"/>
              </a:ext>
            </a:extLst>
          </p:cNvPr>
          <p:cNvSpPr txBox="1"/>
          <p:nvPr/>
        </p:nvSpPr>
        <p:spPr>
          <a:xfrm>
            <a:off x="4220899" y="3509026"/>
            <a:ext cx="476412" cy="784830"/>
          </a:xfrm>
          <a:prstGeom prst="rect">
            <a:avLst/>
          </a:prstGeom>
          <a:noFill/>
        </p:spPr>
        <p:txBody>
          <a:bodyPr wrap="none" rtlCol="0" anchor="ctr">
            <a:spAutoFit/>
          </a:bodyPr>
          <a:lstStyle/>
          <a:p>
            <a:pPr algn="ctr"/>
            <a:r>
              <a:rPr lang="en-US" sz="4500" b="1" dirty="0">
                <a:solidFill>
                  <a:schemeClr val="bg1"/>
                </a:solidFill>
                <a:latin typeface="Poppins" pitchFamily="2" charset="77"/>
                <a:cs typeface="Poppins" pitchFamily="2" charset="77"/>
              </a:rPr>
              <a:t>2</a:t>
            </a:r>
          </a:p>
        </p:txBody>
      </p:sp>
      <p:sp>
        <p:nvSpPr>
          <p:cNvPr id="42" name="TextBox 41">
            <a:extLst>
              <a:ext uri="{FF2B5EF4-FFF2-40B4-BE49-F238E27FC236}">
                <a16:creationId xmlns:a16="http://schemas.microsoft.com/office/drawing/2014/main" id="{018BA886-3176-D343-8BA8-043491340D64}"/>
              </a:ext>
            </a:extLst>
          </p:cNvPr>
          <p:cNvSpPr txBox="1"/>
          <p:nvPr/>
        </p:nvSpPr>
        <p:spPr>
          <a:xfrm>
            <a:off x="5857794" y="3509026"/>
            <a:ext cx="476412" cy="784830"/>
          </a:xfrm>
          <a:prstGeom prst="rect">
            <a:avLst/>
          </a:prstGeom>
          <a:noFill/>
        </p:spPr>
        <p:txBody>
          <a:bodyPr wrap="none" rtlCol="0" anchor="ctr">
            <a:spAutoFit/>
          </a:bodyPr>
          <a:lstStyle/>
          <a:p>
            <a:pPr algn="ctr"/>
            <a:r>
              <a:rPr lang="en-US" sz="4500" b="1" dirty="0">
                <a:solidFill>
                  <a:schemeClr val="bg1"/>
                </a:solidFill>
                <a:latin typeface="Poppins" pitchFamily="2" charset="77"/>
                <a:cs typeface="Poppins" pitchFamily="2" charset="77"/>
              </a:rPr>
              <a:t>3</a:t>
            </a:r>
          </a:p>
        </p:txBody>
      </p:sp>
      <p:sp>
        <p:nvSpPr>
          <p:cNvPr id="43" name="TextBox 42">
            <a:extLst>
              <a:ext uri="{FF2B5EF4-FFF2-40B4-BE49-F238E27FC236}">
                <a16:creationId xmlns:a16="http://schemas.microsoft.com/office/drawing/2014/main" id="{B4B427F5-E51A-7F4A-8A54-390EAA594AA3}"/>
              </a:ext>
            </a:extLst>
          </p:cNvPr>
          <p:cNvSpPr txBox="1"/>
          <p:nvPr/>
        </p:nvSpPr>
        <p:spPr>
          <a:xfrm>
            <a:off x="7489196" y="3509026"/>
            <a:ext cx="476412" cy="784830"/>
          </a:xfrm>
          <a:prstGeom prst="rect">
            <a:avLst/>
          </a:prstGeom>
          <a:noFill/>
        </p:spPr>
        <p:txBody>
          <a:bodyPr wrap="none" rtlCol="0" anchor="ctr">
            <a:spAutoFit/>
          </a:bodyPr>
          <a:lstStyle/>
          <a:p>
            <a:pPr algn="ctr"/>
            <a:r>
              <a:rPr lang="en-US" sz="4500" b="1" dirty="0">
                <a:solidFill>
                  <a:schemeClr val="bg1"/>
                </a:solidFill>
                <a:latin typeface="Poppins" pitchFamily="2" charset="77"/>
                <a:cs typeface="Poppins" pitchFamily="2" charset="77"/>
              </a:rPr>
              <a:t>4</a:t>
            </a:r>
          </a:p>
        </p:txBody>
      </p:sp>
      <p:sp>
        <p:nvSpPr>
          <p:cNvPr id="44" name="TextBox 43">
            <a:extLst>
              <a:ext uri="{FF2B5EF4-FFF2-40B4-BE49-F238E27FC236}">
                <a16:creationId xmlns:a16="http://schemas.microsoft.com/office/drawing/2014/main" id="{1E172AC2-E4B5-9249-9AFD-856E798872D1}"/>
              </a:ext>
            </a:extLst>
          </p:cNvPr>
          <p:cNvSpPr txBox="1"/>
          <p:nvPr/>
        </p:nvSpPr>
        <p:spPr>
          <a:xfrm>
            <a:off x="9152184" y="3509026"/>
            <a:ext cx="476412" cy="784830"/>
          </a:xfrm>
          <a:prstGeom prst="rect">
            <a:avLst/>
          </a:prstGeom>
          <a:noFill/>
        </p:spPr>
        <p:txBody>
          <a:bodyPr wrap="none" rtlCol="0" anchor="ctr">
            <a:spAutoFit/>
          </a:bodyPr>
          <a:lstStyle/>
          <a:p>
            <a:pPr algn="ctr"/>
            <a:r>
              <a:rPr lang="en-US" sz="4500" b="1" dirty="0">
                <a:solidFill>
                  <a:schemeClr val="bg1"/>
                </a:solidFill>
                <a:latin typeface="Poppins" pitchFamily="2" charset="77"/>
                <a:cs typeface="Poppins" pitchFamily="2" charset="77"/>
              </a:rPr>
              <a:t>5</a:t>
            </a:r>
          </a:p>
        </p:txBody>
      </p:sp>
      <p:pic>
        <p:nvPicPr>
          <p:cNvPr id="34" name="Picture 33" descr="A picture containing text, clipart&#10;&#10;Description automatically generated">
            <a:extLst>
              <a:ext uri="{FF2B5EF4-FFF2-40B4-BE49-F238E27FC236}">
                <a16:creationId xmlns:a16="http://schemas.microsoft.com/office/drawing/2014/main" id="{016D2ADD-4E60-4831-93CF-888E926D41D2}"/>
              </a:ext>
            </a:extLst>
          </p:cNvPr>
          <p:cNvPicPr>
            <a:picLocks noChangeAspect="1"/>
          </p:cNvPicPr>
          <p:nvPr/>
        </p:nvPicPr>
        <p:blipFill>
          <a:blip r:embed="rId5"/>
          <a:stretch>
            <a:fillRect/>
          </a:stretch>
        </p:blipFill>
        <p:spPr>
          <a:xfrm>
            <a:off x="1" y="0"/>
            <a:ext cx="1528232" cy="725061"/>
          </a:xfrm>
          <a:prstGeom prst="rect">
            <a:avLst/>
          </a:prstGeom>
        </p:spPr>
      </p:pic>
      <p:pic>
        <p:nvPicPr>
          <p:cNvPr id="27" name="Audio 26">
            <a:hlinkClick r:id="" action="ppaction://media"/>
            <a:extLst>
              <a:ext uri="{FF2B5EF4-FFF2-40B4-BE49-F238E27FC236}">
                <a16:creationId xmlns:a16="http://schemas.microsoft.com/office/drawing/2014/main" id="{43553EE8-006F-4561-82F4-2B36787CFBD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87250665"/>
      </p:ext>
    </p:extLst>
  </p:cSld>
  <p:clrMapOvr>
    <a:masterClrMapping/>
  </p:clrMapOvr>
  <mc:AlternateContent xmlns:mc="http://schemas.openxmlformats.org/markup-compatibility/2006">
    <mc:Choice xmlns:p14="http://schemas.microsoft.com/office/powerpoint/2010/main" Requires="p14">
      <p:transition spd="med" p14:dur="700" advTm="175552">
        <p:fade/>
      </p:transition>
    </mc:Choice>
    <mc:Fallback>
      <p:transition spd="med" advTm="17555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4107E58-64DD-4BEB-9B3C-305E94575984}"/>
              </a:ext>
            </a:extLst>
          </p:cNvPr>
          <p:cNvSpPr>
            <a:spLocks noGrp="1"/>
          </p:cNvSpPr>
          <p:nvPr>
            <p:ph type="title"/>
          </p:nvPr>
        </p:nvSpPr>
        <p:spPr>
          <a:xfrm>
            <a:off x="1295400" y="255134"/>
            <a:ext cx="9601200" cy="1036850"/>
          </a:xfrm>
        </p:spPr>
        <p:txBody>
          <a:bodyPr/>
          <a:lstStyle/>
          <a:p>
            <a:r>
              <a:rPr lang="en-US" b="1" dirty="0">
                <a:latin typeface="Poppins"/>
              </a:rPr>
              <a:t>The Key is Transparency</a:t>
            </a:r>
          </a:p>
        </p:txBody>
      </p:sp>
      <p:sp>
        <p:nvSpPr>
          <p:cNvPr id="11" name="Text Placeholder 3">
            <a:extLst>
              <a:ext uri="{FF2B5EF4-FFF2-40B4-BE49-F238E27FC236}">
                <a16:creationId xmlns:a16="http://schemas.microsoft.com/office/drawing/2014/main" id="{4F84BABF-6F13-4B83-A5E8-F5AD176FCF0D}"/>
              </a:ext>
            </a:extLst>
          </p:cNvPr>
          <p:cNvSpPr>
            <a:spLocks noGrp="1"/>
          </p:cNvSpPr>
          <p:nvPr>
            <p:ph type="body" sz="half" idx="2"/>
          </p:nvPr>
        </p:nvSpPr>
        <p:spPr>
          <a:xfrm>
            <a:off x="400049" y="1828800"/>
            <a:ext cx="5081905" cy="4926330"/>
          </a:xfrm>
        </p:spPr>
        <p:txBody>
          <a:bodyPr>
            <a:normAutofit fontScale="92500" lnSpcReduction="20000"/>
          </a:bodyPr>
          <a:lstStyle/>
          <a:p>
            <a:r>
              <a:rPr lang="en-US" sz="2300" dirty="0">
                <a:latin typeface="Lato Light" panose="020F0502020204030203"/>
              </a:rPr>
              <a:t>Consistently communicate – even if you don’t have a clear answer keep staff up to date with what you </a:t>
            </a:r>
            <a:r>
              <a:rPr lang="en-US" sz="2300" i="1" dirty="0">
                <a:latin typeface="Lato Light" panose="020F0502020204030203"/>
              </a:rPr>
              <a:t>do</a:t>
            </a:r>
            <a:r>
              <a:rPr lang="en-US" sz="2300" dirty="0">
                <a:latin typeface="Lato Light" panose="020F0502020204030203"/>
              </a:rPr>
              <a:t> know. </a:t>
            </a:r>
          </a:p>
          <a:p>
            <a:r>
              <a:rPr lang="en-US" sz="2300" dirty="0">
                <a:latin typeface="Lato Light" panose="020F0502020204030203"/>
              </a:rPr>
              <a:t>Allow for transition - when able, accommodate staff, e.g., there may be childcare or care for elderly parents that staff must arrange for.</a:t>
            </a:r>
          </a:p>
          <a:p>
            <a:r>
              <a:rPr lang="en-US" sz="2300" dirty="0">
                <a:latin typeface="Lato Light" panose="020F0502020204030203"/>
              </a:rPr>
              <a:t>Acknowledge efforts by saying thank-you – simple, timely recognition goes a long way. </a:t>
            </a:r>
          </a:p>
          <a:p>
            <a:r>
              <a:rPr lang="en-US" sz="2300" dirty="0">
                <a:latin typeface="Lato Light" panose="020F0502020204030203"/>
              </a:rPr>
              <a:t>Manage employee expectations whenever possible.</a:t>
            </a:r>
          </a:p>
          <a:p>
            <a:r>
              <a:rPr lang="en-US" sz="2300" dirty="0">
                <a:latin typeface="Lato Light" panose="020F0502020204030203"/>
              </a:rPr>
              <a:t>Explain the why’s behind our ‘new normal’ (such as signage, cleaning protocols, distancing).</a:t>
            </a:r>
          </a:p>
          <a:p>
            <a:r>
              <a:rPr lang="en-US" sz="2300" dirty="0">
                <a:latin typeface="Lato Light" panose="020F0502020204030203"/>
              </a:rPr>
              <a:t>Take a few minutes to check in with your team members, share information      </a:t>
            </a:r>
          </a:p>
          <a:p>
            <a:endParaRPr lang="en-US" dirty="0">
              <a:latin typeface="Lato Light"/>
            </a:endParaRPr>
          </a:p>
        </p:txBody>
      </p:sp>
      <p:pic>
        <p:nvPicPr>
          <p:cNvPr id="7" name="Picture 6" descr="A picture containing text, clipart&#10;&#10;Description automatically generated">
            <a:extLst>
              <a:ext uri="{FF2B5EF4-FFF2-40B4-BE49-F238E27FC236}">
                <a16:creationId xmlns:a16="http://schemas.microsoft.com/office/drawing/2014/main" id="{98E016B9-6286-46EB-9B41-64DFFB0A0C4E}"/>
              </a:ext>
            </a:extLst>
          </p:cNvPr>
          <p:cNvPicPr>
            <a:picLocks noChangeAspect="1"/>
          </p:cNvPicPr>
          <p:nvPr/>
        </p:nvPicPr>
        <p:blipFill>
          <a:blip r:embed="rId5"/>
          <a:stretch>
            <a:fillRect/>
          </a:stretch>
        </p:blipFill>
        <p:spPr>
          <a:xfrm>
            <a:off x="1" y="0"/>
            <a:ext cx="1528232" cy="725061"/>
          </a:xfrm>
          <a:prstGeom prst="rect">
            <a:avLst/>
          </a:prstGeom>
        </p:spPr>
      </p:pic>
      <p:pic>
        <p:nvPicPr>
          <p:cNvPr id="5" name="Content Placeholder 4">
            <a:extLst>
              <a:ext uri="{FF2B5EF4-FFF2-40B4-BE49-F238E27FC236}">
                <a16:creationId xmlns:a16="http://schemas.microsoft.com/office/drawing/2014/main" id="{5D768D08-77C4-46E7-87BC-1BC422C55CA2}"/>
              </a:ext>
            </a:extLst>
          </p:cNvPr>
          <p:cNvPicPr>
            <a:picLocks noGrp="1" noChangeAspect="1"/>
          </p:cNvPicPr>
          <p:nvPr>
            <p:ph idx="1"/>
          </p:nvPr>
        </p:nvPicPr>
        <p:blipFill>
          <a:blip r:embed="rId6"/>
          <a:stretch>
            <a:fillRect/>
          </a:stretch>
        </p:blipFill>
        <p:spPr>
          <a:xfrm>
            <a:off x="5481955" y="2584279"/>
            <a:ext cx="6127750" cy="2855301"/>
          </a:xfrm>
          <a:prstGeom prst="rect">
            <a:avLst/>
          </a:prstGeom>
        </p:spPr>
      </p:pic>
      <p:pic>
        <p:nvPicPr>
          <p:cNvPr id="3" name="Audio 2">
            <a:hlinkClick r:id="" action="ppaction://media"/>
            <a:extLst>
              <a:ext uri="{FF2B5EF4-FFF2-40B4-BE49-F238E27FC236}">
                <a16:creationId xmlns:a16="http://schemas.microsoft.com/office/drawing/2014/main" id="{AF40A7D5-BE53-4B91-A237-684A60963AF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91378889"/>
      </p:ext>
    </p:extLst>
  </p:cSld>
  <p:clrMapOvr>
    <a:masterClrMapping/>
  </p:clrMapOvr>
  <mc:AlternateContent xmlns:mc="http://schemas.openxmlformats.org/markup-compatibility/2006">
    <mc:Choice xmlns:p14="http://schemas.microsoft.com/office/powerpoint/2010/main" Requires="p14">
      <p:transition spd="med" p14:dur="700" advTm="52997">
        <p:fade/>
      </p:transition>
    </mc:Choice>
    <mc:Fallback>
      <p:transition spd="med" advTm="5299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Up Arrow 19">
            <a:extLst>
              <a:ext uri="{FF2B5EF4-FFF2-40B4-BE49-F238E27FC236}">
                <a16:creationId xmlns:a16="http://schemas.microsoft.com/office/drawing/2014/main" id="{DE7D208C-F2CE-DB45-B27B-6C010882EBB5}"/>
              </a:ext>
            </a:extLst>
          </p:cNvPr>
          <p:cNvSpPr/>
          <p:nvPr/>
        </p:nvSpPr>
        <p:spPr>
          <a:xfrm>
            <a:off x="4378786" y="2611773"/>
            <a:ext cx="160638" cy="595020"/>
          </a:xfrm>
          <a:prstGeom prst="up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7" name="TextBox 16">
            <a:extLst>
              <a:ext uri="{FF2B5EF4-FFF2-40B4-BE49-F238E27FC236}">
                <a16:creationId xmlns:a16="http://schemas.microsoft.com/office/drawing/2014/main" id="{F123D726-4B79-A847-A311-BA390A77794B}"/>
              </a:ext>
            </a:extLst>
          </p:cNvPr>
          <p:cNvSpPr txBox="1"/>
          <p:nvPr/>
        </p:nvSpPr>
        <p:spPr>
          <a:xfrm>
            <a:off x="3936745" y="306186"/>
            <a:ext cx="4318555" cy="553998"/>
          </a:xfrm>
          <a:prstGeom prst="rect">
            <a:avLst/>
          </a:prstGeom>
          <a:noFill/>
        </p:spPr>
        <p:txBody>
          <a:bodyPr wrap="none" rtlCol="0">
            <a:spAutoFit/>
          </a:bodyPr>
          <a:lstStyle/>
          <a:p>
            <a:pPr algn="ctr"/>
            <a:r>
              <a:rPr lang="en-US" sz="3000" b="1" dirty="0">
                <a:solidFill>
                  <a:schemeClr val="bg1"/>
                </a:solidFill>
                <a:latin typeface="Poppins" pitchFamily="2" charset="77"/>
                <a:cs typeface="Poppins" pitchFamily="2" charset="77"/>
              </a:rPr>
              <a:t>CASE STUDY 2: WILDFIRES</a:t>
            </a:r>
          </a:p>
        </p:txBody>
      </p:sp>
      <p:sp>
        <p:nvSpPr>
          <p:cNvPr id="18" name="TextBox 17">
            <a:extLst>
              <a:ext uri="{FF2B5EF4-FFF2-40B4-BE49-F238E27FC236}">
                <a16:creationId xmlns:a16="http://schemas.microsoft.com/office/drawing/2014/main" id="{1E974B7C-F80C-E348-8323-419659BAD508}"/>
              </a:ext>
            </a:extLst>
          </p:cNvPr>
          <p:cNvSpPr txBox="1"/>
          <p:nvPr/>
        </p:nvSpPr>
        <p:spPr>
          <a:xfrm>
            <a:off x="4551703" y="787593"/>
            <a:ext cx="3088602" cy="276999"/>
          </a:xfrm>
          <a:prstGeom prst="rect">
            <a:avLst/>
          </a:prstGeom>
          <a:noFill/>
        </p:spPr>
        <p:txBody>
          <a:bodyPr wrap="none" rtlCol="0">
            <a:spAutoFit/>
          </a:bodyPr>
          <a:lstStyle/>
          <a:p>
            <a:pPr algn="ctr"/>
            <a:r>
              <a:rPr lang="en-US" sz="1200" spc="150" dirty="0">
                <a:solidFill>
                  <a:schemeClr val="bg1">
                    <a:lumMod val="65000"/>
                  </a:schemeClr>
                </a:solidFill>
                <a:latin typeface="Poppins Light" pitchFamily="2" charset="77"/>
                <a:cs typeface="Poppins Light" pitchFamily="2" charset="77"/>
              </a:rPr>
              <a:t>WHAT TO CONSIDER TO GET BACK IN</a:t>
            </a:r>
          </a:p>
        </p:txBody>
      </p:sp>
      <p:sp>
        <p:nvSpPr>
          <p:cNvPr id="16" name="Freeform 4">
            <a:extLst>
              <a:ext uri="{FF2B5EF4-FFF2-40B4-BE49-F238E27FC236}">
                <a16:creationId xmlns:a16="http://schemas.microsoft.com/office/drawing/2014/main" id="{7EDF62E4-E9D6-FF4D-9AEC-B5A902B9C977}"/>
              </a:ext>
            </a:extLst>
          </p:cNvPr>
          <p:cNvSpPr>
            <a:spLocks noChangeArrowheads="1"/>
          </p:cNvSpPr>
          <p:nvPr/>
        </p:nvSpPr>
        <p:spPr bwMode="auto">
          <a:xfrm>
            <a:off x="1963939" y="3044543"/>
            <a:ext cx="8264123" cy="1713797"/>
          </a:xfrm>
          <a:custGeom>
            <a:avLst/>
            <a:gdLst>
              <a:gd name="T0" fmla="*/ 2752 w 13271"/>
              <a:gd name="T1" fmla="*/ 1376 h 2752"/>
              <a:gd name="T2" fmla="*/ 2349 w 13271"/>
              <a:gd name="T3" fmla="*/ 403 h 2752"/>
              <a:gd name="T4" fmla="*/ 1376 w 13271"/>
              <a:gd name="T5" fmla="*/ 0 h 2752"/>
              <a:gd name="T6" fmla="*/ 403 w 13271"/>
              <a:gd name="T7" fmla="*/ 403 h 2752"/>
              <a:gd name="T8" fmla="*/ 2 w 13271"/>
              <a:gd name="T9" fmla="*/ 1314 h 2752"/>
              <a:gd name="T10" fmla="*/ 62 w 13271"/>
              <a:gd name="T11" fmla="*/ 1376 h 2752"/>
              <a:gd name="T12" fmla="*/ 126 w 13271"/>
              <a:gd name="T13" fmla="*/ 1314 h 2752"/>
              <a:gd name="T14" fmla="*/ 491 w 13271"/>
              <a:gd name="T15" fmla="*/ 491 h 2752"/>
              <a:gd name="T16" fmla="*/ 1376 w 13271"/>
              <a:gd name="T17" fmla="*/ 124 h 2752"/>
              <a:gd name="T18" fmla="*/ 2262 w 13271"/>
              <a:gd name="T19" fmla="*/ 491 h 2752"/>
              <a:gd name="T20" fmla="*/ 2630 w 13271"/>
              <a:gd name="T21" fmla="*/ 1376 h 2752"/>
              <a:gd name="T22" fmla="*/ 3033 w 13271"/>
              <a:gd name="T23" fmla="*/ 2348 h 2752"/>
              <a:gd name="T24" fmla="*/ 4006 w 13271"/>
              <a:gd name="T25" fmla="*/ 2751 h 2752"/>
              <a:gd name="T26" fmla="*/ 4979 w 13271"/>
              <a:gd name="T27" fmla="*/ 2348 h 2752"/>
              <a:gd name="T28" fmla="*/ 5382 w 13271"/>
              <a:gd name="T29" fmla="*/ 1376 h 2752"/>
              <a:gd name="T30" fmla="*/ 5384 w 13271"/>
              <a:gd name="T31" fmla="*/ 1376 h 2752"/>
              <a:gd name="T32" fmla="*/ 5751 w 13271"/>
              <a:gd name="T33" fmla="*/ 491 h 2752"/>
              <a:gd name="T34" fmla="*/ 6636 w 13271"/>
              <a:gd name="T35" fmla="*/ 124 h 2752"/>
              <a:gd name="T36" fmla="*/ 7520 w 13271"/>
              <a:gd name="T37" fmla="*/ 491 h 2752"/>
              <a:gd name="T38" fmla="*/ 7888 w 13271"/>
              <a:gd name="T39" fmla="*/ 1376 h 2752"/>
              <a:gd name="T40" fmla="*/ 8292 w 13271"/>
              <a:gd name="T41" fmla="*/ 2348 h 2752"/>
              <a:gd name="T42" fmla="*/ 9264 w 13271"/>
              <a:gd name="T43" fmla="*/ 2751 h 2752"/>
              <a:gd name="T44" fmla="*/ 10238 w 13271"/>
              <a:gd name="T45" fmla="*/ 2348 h 2752"/>
              <a:gd name="T46" fmla="*/ 10641 w 13271"/>
              <a:gd name="T47" fmla="*/ 1376 h 2752"/>
              <a:gd name="T48" fmla="*/ 10643 w 13271"/>
              <a:gd name="T49" fmla="*/ 1376 h 2752"/>
              <a:gd name="T50" fmla="*/ 11009 w 13271"/>
              <a:gd name="T51" fmla="*/ 491 h 2752"/>
              <a:gd name="T52" fmla="*/ 11894 w 13271"/>
              <a:gd name="T53" fmla="*/ 124 h 2752"/>
              <a:gd name="T54" fmla="*/ 12779 w 13271"/>
              <a:gd name="T55" fmla="*/ 491 h 2752"/>
              <a:gd name="T56" fmla="*/ 13144 w 13271"/>
              <a:gd name="T57" fmla="*/ 1314 h 2752"/>
              <a:gd name="T58" fmla="*/ 13208 w 13271"/>
              <a:gd name="T59" fmla="*/ 1376 h 2752"/>
              <a:gd name="T60" fmla="*/ 13269 w 13271"/>
              <a:gd name="T61" fmla="*/ 1314 h 2752"/>
              <a:gd name="T62" fmla="*/ 12867 w 13271"/>
              <a:gd name="T63" fmla="*/ 403 h 2752"/>
              <a:gd name="T64" fmla="*/ 11894 w 13271"/>
              <a:gd name="T65" fmla="*/ 0 h 2752"/>
              <a:gd name="T66" fmla="*/ 10921 w 13271"/>
              <a:gd name="T67" fmla="*/ 403 h 2752"/>
              <a:gd name="T68" fmla="*/ 10516 w 13271"/>
              <a:gd name="T69" fmla="*/ 1376 h 2752"/>
              <a:gd name="T70" fmla="*/ 10149 w 13271"/>
              <a:gd name="T71" fmla="*/ 2260 h 2752"/>
              <a:gd name="T72" fmla="*/ 9264 w 13271"/>
              <a:gd name="T73" fmla="*/ 2627 h 2752"/>
              <a:gd name="T74" fmla="*/ 8379 w 13271"/>
              <a:gd name="T75" fmla="*/ 2260 h 2752"/>
              <a:gd name="T76" fmla="*/ 8013 w 13271"/>
              <a:gd name="T77" fmla="*/ 1376 h 2752"/>
              <a:gd name="T78" fmla="*/ 8011 w 13271"/>
              <a:gd name="T79" fmla="*/ 1376 h 2752"/>
              <a:gd name="T80" fmla="*/ 7608 w 13271"/>
              <a:gd name="T81" fmla="*/ 403 h 2752"/>
              <a:gd name="T82" fmla="*/ 6636 w 13271"/>
              <a:gd name="T83" fmla="*/ 0 h 2752"/>
              <a:gd name="T84" fmla="*/ 5663 w 13271"/>
              <a:gd name="T85" fmla="*/ 403 h 2752"/>
              <a:gd name="T86" fmla="*/ 5258 w 13271"/>
              <a:gd name="T87" fmla="*/ 1376 h 2752"/>
              <a:gd name="T88" fmla="*/ 4891 w 13271"/>
              <a:gd name="T89" fmla="*/ 2260 h 2752"/>
              <a:gd name="T90" fmla="*/ 4006 w 13271"/>
              <a:gd name="T91" fmla="*/ 2627 h 2752"/>
              <a:gd name="T92" fmla="*/ 3121 w 13271"/>
              <a:gd name="T93" fmla="*/ 2260 h 2752"/>
              <a:gd name="T94" fmla="*/ 2755 w 13271"/>
              <a:gd name="T95" fmla="*/ 1376 h 2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271" h="2752">
                <a:moveTo>
                  <a:pt x="2752" y="1376"/>
                </a:moveTo>
                <a:lnTo>
                  <a:pt x="2752" y="1376"/>
                </a:lnTo>
                <a:cubicBezTo>
                  <a:pt x="2752" y="1011"/>
                  <a:pt x="2607" y="661"/>
                  <a:pt x="2349" y="403"/>
                </a:cubicBezTo>
                <a:lnTo>
                  <a:pt x="2349" y="403"/>
                </a:lnTo>
                <a:cubicBezTo>
                  <a:pt x="2091" y="145"/>
                  <a:pt x="1741" y="0"/>
                  <a:pt x="1376" y="0"/>
                </a:cubicBezTo>
                <a:lnTo>
                  <a:pt x="1376" y="0"/>
                </a:lnTo>
                <a:cubicBezTo>
                  <a:pt x="1012" y="0"/>
                  <a:pt x="661" y="145"/>
                  <a:pt x="403" y="403"/>
                </a:cubicBezTo>
                <a:lnTo>
                  <a:pt x="403" y="403"/>
                </a:lnTo>
                <a:cubicBezTo>
                  <a:pt x="160" y="646"/>
                  <a:pt x="17" y="972"/>
                  <a:pt x="2" y="1314"/>
                </a:cubicBezTo>
                <a:lnTo>
                  <a:pt x="2" y="1314"/>
                </a:lnTo>
                <a:cubicBezTo>
                  <a:pt x="0" y="1348"/>
                  <a:pt x="28" y="1376"/>
                  <a:pt x="62" y="1376"/>
                </a:cubicBezTo>
                <a:lnTo>
                  <a:pt x="62" y="1376"/>
                </a:lnTo>
                <a:cubicBezTo>
                  <a:pt x="97" y="1376"/>
                  <a:pt x="124" y="1348"/>
                  <a:pt x="126" y="1314"/>
                </a:cubicBezTo>
                <a:lnTo>
                  <a:pt x="126" y="1314"/>
                </a:lnTo>
                <a:cubicBezTo>
                  <a:pt x="141" y="1005"/>
                  <a:pt x="271" y="711"/>
                  <a:pt x="491" y="491"/>
                </a:cubicBezTo>
                <a:lnTo>
                  <a:pt x="491" y="491"/>
                </a:lnTo>
                <a:cubicBezTo>
                  <a:pt x="726" y="256"/>
                  <a:pt x="1045" y="124"/>
                  <a:pt x="1376" y="124"/>
                </a:cubicBezTo>
                <a:lnTo>
                  <a:pt x="1376" y="124"/>
                </a:lnTo>
                <a:cubicBezTo>
                  <a:pt x="1708" y="124"/>
                  <a:pt x="2027" y="256"/>
                  <a:pt x="2262" y="491"/>
                </a:cubicBezTo>
                <a:lnTo>
                  <a:pt x="2262" y="491"/>
                </a:lnTo>
                <a:cubicBezTo>
                  <a:pt x="2496" y="726"/>
                  <a:pt x="2628" y="1044"/>
                  <a:pt x="2628" y="1376"/>
                </a:cubicBezTo>
                <a:lnTo>
                  <a:pt x="2630" y="1376"/>
                </a:lnTo>
                <a:lnTo>
                  <a:pt x="2630" y="1376"/>
                </a:lnTo>
                <a:cubicBezTo>
                  <a:pt x="2630" y="1740"/>
                  <a:pt x="2775" y="2090"/>
                  <a:pt x="3033" y="2348"/>
                </a:cubicBezTo>
                <a:lnTo>
                  <a:pt x="3033" y="2348"/>
                </a:lnTo>
                <a:cubicBezTo>
                  <a:pt x="3291" y="2606"/>
                  <a:pt x="3642" y="2751"/>
                  <a:pt x="4006" y="2751"/>
                </a:cubicBezTo>
                <a:lnTo>
                  <a:pt x="4006" y="2751"/>
                </a:lnTo>
                <a:cubicBezTo>
                  <a:pt x="4371" y="2751"/>
                  <a:pt x="4721" y="2606"/>
                  <a:pt x="4979" y="2348"/>
                </a:cubicBezTo>
                <a:lnTo>
                  <a:pt x="4979" y="2348"/>
                </a:lnTo>
                <a:cubicBezTo>
                  <a:pt x="5237" y="2090"/>
                  <a:pt x="5382" y="1740"/>
                  <a:pt x="5382" y="1376"/>
                </a:cubicBezTo>
                <a:lnTo>
                  <a:pt x="5384" y="1376"/>
                </a:lnTo>
                <a:lnTo>
                  <a:pt x="5384" y="1376"/>
                </a:lnTo>
                <a:cubicBezTo>
                  <a:pt x="5384" y="1044"/>
                  <a:pt x="5516" y="726"/>
                  <a:pt x="5751" y="491"/>
                </a:cubicBezTo>
                <a:lnTo>
                  <a:pt x="5751" y="491"/>
                </a:lnTo>
                <a:cubicBezTo>
                  <a:pt x="5986" y="256"/>
                  <a:pt x="6304" y="124"/>
                  <a:pt x="6636" y="124"/>
                </a:cubicBezTo>
                <a:lnTo>
                  <a:pt x="6636" y="124"/>
                </a:lnTo>
                <a:cubicBezTo>
                  <a:pt x="6967" y="124"/>
                  <a:pt x="7285" y="256"/>
                  <a:pt x="7520" y="491"/>
                </a:cubicBezTo>
                <a:lnTo>
                  <a:pt x="7520" y="491"/>
                </a:lnTo>
                <a:cubicBezTo>
                  <a:pt x="7754" y="726"/>
                  <a:pt x="7886" y="1044"/>
                  <a:pt x="7886" y="1376"/>
                </a:cubicBezTo>
                <a:lnTo>
                  <a:pt x="7888" y="1376"/>
                </a:lnTo>
                <a:lnTo>
                  <a:pt x="7888" y="1376"/>
                </a:lnTo>
                <a:cubicBezTo>
                  <a:pt x="7888" y="1740"/>
                  <a:pt x="8033" y="2090"/>
                  <a:pt x="8292" y="2348"/>
                </a:cubicBezTo>
                <a:lnTo>
                  <a:pt x="8292" y="2348"/>
                </a:lnTo>
                <a:cubicBezTo>
                  <a:pt x="8550" y="2606"/>
                  <a:pt x="8900" y="2751"/>
                  <a:pt x="9264" y="2751"/>
                </a:cubicBezTo>
                <a:lnTo>
                  <a:pt x="9264" y="2751"/>
                </a:lnTo>
                <a:cubicBezTo>
                  <a:pt x="9630" y="2751"/>
                  <a:pt x="9980" y="2606"/>
                  <a:pt x="10238" y="2348"/>
                </a:cubicBezTo>
                <a:lnTo>
                  <a:pt x="10238" y="2348"/>
                </a:lnTo>
                <a:cubicBezTo>
                  <a:pt x="10496" y="2090"/>
                  <a:pt x="10641" y="1740"/>
                  <a:pt x="10641" y="1376"/>
                </a:cubicBezTo>
                <a:lnTo>
                  <a:pt x="10643" y="1376"/>
                </a:lnTo>
                <a:lnTo>
                  <a:pt x="10643" y="1376"/>
                </a:lnTo>
                <a:cubicBezTo>
                  <a:pt x="10643" y="1044"/>
                  <a:pt x="10774" y="726"/>
                  <a:pt x="11009" y="491"/>
                </a:cubicBezTo>
                <a:lnTo>
                  <a:pt x="11009" y="491"/>
                </a:lnTo>
                <a:cubicBezTo>
                  <a:pt x="11244" y="256"/>
                  <a:pt x="11562" y="124"/>
                  <a:pt x="11894" y="124"/>
                </a:cubicBezTo>
                <a:lnTo>
                  <a:pt x="11894" y="124"/>
                </a:lnTo>
                <a:cubicBezTo>
                  <a:pt x="12226" y="124"/>
                  <a:pt x="12545" y="256"/>
                  <a:pt x="12779" y="491"/>
                </a:cubicBezTo>
                <a:lnTo>
                  <a:pt x="12779" y="491"/>
                </a:lnTo>
                <a:cubicBezTo>
                  <a:pt x="12999" y="711"/>
                  <a:pt x="13129" y="1005"/>
                  <a:pt x="13144" y="1314"/>
                </a:cubicBezTo>
                <a:lnTo>
                  <a:pt x="13144" y="1314"/>
                </a:lnTo>
                <a:cubicBezTo>
                  <a:pt x="13146" y="1348"/>
                  <a:pt x="13174" y="1376"/>
                  <a:pt x="13208" y="1376"/>
                </a:cubicBezTo>
                <a:lnTo>
                  <a:pt x="13208" y="1376"/>
                </a:lnTo>
                <a:cubicBezTo>
                  <a:pt x="13243" y="1376"/>
                  <a:pt x="13270" y="1348"/>
                  <a:pt x="13269" y="1314"/>
                </a:cubicBezTo>
                <a:lnTo>
                  <a:pt x="13269" y="1314"/>
                </a:lnTo>
                <a:cubicBezTo>
                  <a:pt x="13254" y="972"/>
                  <a:pt x="13111" y="646"/>
                  <a:pt x="12867" y="403"/>
                </a:cubicBezTo>
                <a:lnTo>
                  <a:pt x="12867" y="403"/>
                </a:lnTo>
                <a:cubicBezTo>
                  <a:pt x="12609" y="145"/>
                  <a:pt x="12259" y="0"/>
                  <a:pt x="11894" y="0"/>
                </a:cubicBezTo>
                <a:lnTo>
                  <a:pt x="11894" y="0"/>
                </a:lnTo>
                <a:cubicBezTo>
                  <a:pt x="11530" y="0"/>
                  <a:pt x="11179" y="145"/>
                  <a:pt x="10921" y="403"/>
                </a:cubicBezTo>
                <a:lnTo>
                  <a:pt x="10921" y="403"/>
                </a:lnTo>
                <a:cubicBezTo>
                  <a:pt x="10663" y="661"/>
                  <a:pt x="10518" y="1011"/>
                  <a:pt x="10518" y="1376"/>
                </a:cubicBezTo>
                <a:lnTo>
                  <a:pt x="10516" y="1376"/>
                </a:lnTo>
                <a:lnTo>
                  <a:pt x="10516" y="1376"/>
                </a:lnTo>
                <a:cubicBezTo>
                  <a:pt x="10516" y="1707"/>
                  <a:pt x="10384" y="2025"/>
                  <a:pt x="10149" y="2260"/>
                </a:cubicBezTo>
                <a:lnTo>
                  <a:pt x="10149" y="2260"/>
                </a:lnTo>
                <a:cubicBezTo>
                  <a:pt x="9915" y="2495"/>
                  <a:pt x="9597" y="2627"/>
                  <a:pt x="9264" y="2627"/>
                </a:cubicBezTo>
                <a:lnTo>
                  <a:pt x="9264" y="2627"/>
                </a:lnTo>
                <a:cubicBezTo>
                  <a:pt x="8932" y="2627"/>
                  <a:pt x="8614" y="2495"/>
                  <a:pt x="8379" y="2260"/>
                </a:cubicBezTo>
                <a:lnTo>
                  <a:pt x="8379" y="2260"/>
                </a:lnTo>
                <a:cubicBezTo>
                  <a:pt x="8145" y="2025"/>
                  <a:pt x="8013" y="1707"/>
                  <a:pt x="8013" y="1376"/>
                </a:cubicBezTo>
                <a:lnTo>
                  <a:pt x="8011" y="1376"/>
                </a:lnTo>
                <a:lnTo>
                  <a:pt x="8011" y="1376"/>
                </a:lnTo>
                <a:cubicBezTo>
                  <a:pt x="8011" y="1011"/>
                  <a:pt x="7866" y="661"/>
                  <a:pt x="7608" y="403"/>
                </a:cubicBezTo>
                <a:lnTo>
                  <a:pt x="7608" y="403"/>
                </a:lnTo>
                <a:cubicBezTo>
                  <a:pt x="7350" y="145"/>
                  <a:pt x="7000" y="0"/>
                  <a:pt x="6636" y="0"/>
                </a:cubicBezTo>
                <a:lnTo>
                  <a:pt x="6636" y="0"/>
                </a:lnTo>
                <a:cubicBezTo>
                  <a:pt x="6271" y="0"/>
                  <a:pt x="5921" y="145"/>
                  <a:pt x="5663" y="403"/>
                </a:cubicBezTo>
                <a:lnTo>
                  <a:pt x="5663" y="403"/>
                </a:lnTo>
                <a:cubicBezTo>
                  <a:pt x="5405" y="661"/>
                  <a:pt x="5260" y="1011"/>
                  <a:pt x="5260" y="1376"/>
                </a:cubicBezTo>
                <a:lnTo>
                  <a:pt x="5258" y="1376"/>
                </a:lnTo>
                <a:lnTo>
                  <a:pt x="5258" y="1376"/>
                </a:lnTo>
                <a:cubicBezTo>
                  <a:pt x="5258" y="1707"/>
                  <a:pt x="5126" y="2025"/>
                  <a:pt x="4891" y="2260"/>
                </a:cubicBezTo>
                <a:lnTo>
                  <a:pt x="4891" y="2260"/>
                </a:lnTo>
                <a:cubicBezTo>
                  <a:pt x="4657" y="2495"/>
                  <a:pt x="4338" y="2627"/>
                  <a:pt x="4006" y="2627"/>
                </a:cubicBezTo>
                <a:lnTo>
                  <a:pt x="4006" y="2627"/>
                </a:lnTo>
                <a:cubicBezTo>
                  <a:pt x="3674" y="2627"/>
                  <a:pt x="3356" y="2495"/>
                  <a:pt x="3121" y="2260"/>
                </a:cubicBezTo>
                <a:lnTo>
                  <a:pt x="3121" y="2260"/>
                </a:lnTo>
                <a:cubicBezTo>
                  <a:pt x="2886" y="2025"/>
                  <a:pt x="2755" y="1707"/>
                  <a:pt x="2755" y="1376"/>
                </a:cubicBezTo>
                <a:lnTo>
                  <a:pt x="2752" y="1376"/>
                </a:lnTo>
              </a:path>
            </a:pathLst>
          </a:custGeom>
          <a:solidFill>
            <a:schemeClr val="bg1">
              <a:lumMod val="95000"/>
            </a:schemeClr>
          </a:solidFill>
          <a:ln>
            <a:noFill/>
          </a:ln>
          <a:effectLst/>
        </p:spPr>
        <p:txBody>
          <a:bodyPr wrap="none" anchor="ctr"/>
          <a:lstStyle/>
          <a:p>
            <a:endParaRPr lang="en-US" sz="3266"/>
          </a:p>
        </p:txBody>
      </p:sp>
      <p:sp>
        <p:nvSpPr>
          <p:cNvPr id="2" name="Freeform 6">
            <a:extLst>
              <a:ext uri="{FF2B5EF4-FFF2-40B4-BE49-F238E27FC236}">
                <a16:creationId xmlns:a16="http://schemas.microsoft.com/office/drawing/2014/main" id="{E737251E-EC68-B441-B405-B814BC2FE820}"/>
              </a:ext>
            </a:extLst>
          </p:cNvPr>
          <p:cNvSpPr>
            <a:spLocks noChangeArrowheads="1"/>
          </p:cNvSpPr>
          <p:nvPr/>
        </p:nvSpPr>
        <p:spPr bwMode="auto">
          <a:xfrm>
            <a:off x="2191897" y="3267006"/>
            <a:ext cx="1271614" cy="1268869"/>
          </a:xfrm>
          <a:custGeom>
            <a:avLst/>
            <a:gdLst>
              <a:gd name="T0" fmla="*/ 1020 w 2040"/>
              <a:gd name="T1" fmla="*/ 0 h 2039"/>
              <a:gd name="T2" fmla="*/ 1020 w 2040"/>
              <a:gd name="T3" fmla="*/ 0 h 2039"/>
              <a:gd name="T4" fmla="*/ 2039 w 2040"/>
              <a:gd name="T5" fmla="*/ 1019 h 2039"/>
              <a:gd name="T6" fmla="*/ 2039 w 2040"/>
              <a:gd name="T7" fmla="*/ 1019 h 2039"/>
              <a:gd name="T8" fmla="*/ 1020 w 2040"/>
              <a:gd name="T9" fmla="*/ 2038 h 2039"/>
              <a:gd name="T10" fmla="*/ 1020 w 2040"/>
              <a:gd name="T11" fmla="*/ 2038 h 2039"/>
              <a:gd name="T12" fmla="*/ 0 w 2040"/>
              <a:gd name="T13" fmla="*/ 1019 h 2039"/>
              <a:gd name="T14" fmla="*/ 0 w 2040"/>
              <a:gd name="T15" fmla="*/ 1019 h 2039"/>
              <a:gd name="T16" fmla="*/ 1020 w 2040"/>
              <a:gd name="T17" fmla="*/ 0 h 2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40" h="2039">
                <a:moveTo>
                  <a:pt x="1020" y="0"/>
                </a:moveTo>
                <a:lnTo>
                  <a:pt x="1020" y="0"/>
                </a:lnTo>
                <a:cubicBezTo>
                  <a:pt x="1582" y="0"/>
                  <a:pt x="2039" y="456"/>
                  <a:pt x="2039" y="1019"/>
                </a:cubicBezTo>
                <a:lnTo>
                  <a:pt x="2039" y="1019"/>
                </a:lnTo>
                <a:cubicBezTo>
                  <a:pt x="2039" y="1581"/>
                  <a:pt x="1582" y="2038"/>
                  <a:pt x="1020" y="2038"/>
                </a:cubicBezTo>
                <a:lnTo>
                  <a:pt x="1020" y="2038"/>
                </a:lnTo>
                <a:cubicBezTo>
                  <a:pt x="457" y="2038"/>
                  <a:pt x="0" y="1581"/>
                  <a:pt x="0" y="1019"/>
                </a:cubicBezTo>
                <a:lnTo>
                  <a:pt x="0" y="1019"/>
                </a:lnTo>
                <a:cubicBezTo>
                  <a:pt x="0" y="456"/>
                  <a:pt x="457" y="0"/>
                  <a:pt x="1020" y="0"/>
                </a:cubicBezTo>
              </a:path>
            </a:pathLst>
          </a:custGeom>
          <a:solidFill>
            <a:schemeClr val="accent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266"/>
          </a:p>
        </p:txBody>
      </p:sp>
      <p:sp>
        <p:nvSpPr>
          <p:cNvPr id="3" name="Freeform 7">
            <a:extLst>
              <a:ext uri="{FF2B5EF4-FFF2-40B4-BE49-F238E27FC236}">
                <a16:creationId xmlns:a16="http://schemas.microsoft.com/office/drawing/2014/main" id="{14C8CDD7-8F58-5A49-B09B-4283531F91D8}"/>
              </a:ext>
            </a:extLst>
          </p:cNvPr>
          <p:cNvSpPr>
            <a:spLocks noChangeArrowheads="1"/>
          </p:cNvSpPr>
          <p:nvPr/>
        </p:nvSpPr>
        <p:spPr bwMode="auto">
          <a:xfrm>
            <a:off x="3823299" y="3267006"/>
            <a:ext cx="1271614" cy="1268869"/>
          </a:xfrm>
          <a:custGeom>
            <a:avLst/>
            <a:gdLst>
              <a:gd name="T0" fmla="*/ 1019 w 2040"/>
              <a:gd name="T1" fmla="*/ 0 h 2039"/>
              <a:gd name="T2" fmla="*/ 1019 w 2040"/>
              <a:gd name="T3" fmla="*/ 0 h 2039"/>
              <a:gd name="T4" fmla="*/ 2039 w 2040"/>
              <a:gd name="T5" fmla="*/ 1019 h 2039"/>
              <a:gd name="T6" fmla="*/ 2039 w 2040"/>
              <a:gd name="T7" fmla="*/ 1019 h 2039"/>
              <a:gd name="T8" fmla="*/ 1019 w 2040"/>
              <a:gd name="T9" fmla="*/ 2038 h 2039"/>
              <a:gd name="T10" fmla="*/ 1019 w 2040"/>
              <a:gd name="T11" fmla="*/ 2038 h 2039"/>
              <a:gd name="T12" fmla="*/ 0 w 2040"/>
              <a:gd name="T13" fmla="*/ 1019 h 2039"/>
              <a:gd name="T14" fmla="*/ 0 w 2040"/>
              <a:gd name="T15" fmla="*/ 1019 h 2039"/>
              <a:gd name="T16" fmla="*/ 1019 w 2040"/>
              <a:gd name="T17" fmla="*/ 0 h 2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40" h="2039">
                <a:moveTo>
                  <a:pt x="1019" y="0"/>
                </a:moveTo>
                <a:lnTo>
                  <a:pt x="1019" y="0"/>
                </a:lnTo>
                <a:cubicBezTo>
                  <a:pt x="1582" y="0"/>
                  <a:pt x="2039" y="456"/>
                  <a:pt x="2039" y="1019"/>
                </a:cubicBezTo>
                <a:lnTo>
                  <a:pt x="2039" y="1019"/>
                </a:lnTo>
                <a:cubicBezTo>
                  <a:pt x="2039" y="1581"/>
                  <a:pt x="1582" y="2038"/>
                  <a:pt x="1019" y="2038"/>
                </a:cubicBezTo>
                <a:lnTo>
                  <a:pt x="1019" y="2038"/>
                </a:lnTo>
                <a:cubicBezTo>
                  <a:pt x="456" y="2038"/>
                  <a:pt x="0" y="1581"/>
                  <a:pt x="0" y="1019"/>
                </a:cubicBezTo>
                <a:lnTo>
                  <a:pt x="0" y="1019"/>
                </a:lnTo>
                <a:cubicBezTo>
                  <a:pt x="0" y="456"/>
                  <a:pt x="456" y="0"/>
                  <a:pt x="1019" y="0"/>
                </a:cubicBezTo>
              </a:path>
            </a:pathLst>
          </a:custGeom>
          <a:solidFill>
            <a:schemeClr val="accent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266"/>
          </a:p>
        </p:txBody>
      </p:sp>
      <p:sp>
        <p:nvSpPr>
          <p:cNvPr id="4" name="Freeform 8">
            <a:extLst>
              <a:ext uri="{FF2B5EF4-FFF2-40B4-BE49-F238E27FC236}">
                <a16:creationId xmlns:a16="http://schemas.microsoft.com/office/drawing/2014/main" id="{A57789FF-6A0A-5B46-9332-2DA435776245}"/>
              </a:ext>
            </a:extLst>
          </p:cNvPr>
          <p:cNvSpPr>
            <a:spLocks noChangeArrowheads="1"/>
          </p:cNvSpPr>
          <p:nvPr/>
        </p:nvSpPr>
        <p:spPr bwMode="auto">
          <a:xfrm>
            <a:off x="5468433" y="3267006"/>
            <a:ext cx="1268869" cy="1268869"/>
          </a:xfrm>
          <a:custGeom>
            <a:avLst/>
            <a:gdLst>
              <a:gd name="T0" fmla="*/ 1019 w 2039"/>
              <a:gd name="T1" fmla="*/ 0 h 2039"/>
              <a:gd name="T2" fmla="*/ 1019 w 2039"/>
              <a:gd name="T3" fmla="*/ 0 h 2039"/>
              <a:gd name="T4" fmla="*/ 2038 w 2039"/>
              <a:gd name="T5" fmla="*/ 1019 h 2039"/>
              <a:gd name="T6" fmla="*/ 2038 w 2039"/>
              <a:gd name="T7" fmla="*/ 1019 h 2039"/>
              <a:gd name="T8" fmla="*/ 1019 w 2039"/>
              <a:gd name="T9" fmla="*/ 2038 h 2039"/>
              <a:gd name="T10" fmla="*/ 1019 w 2039"/>
              <a:gd name="T11" fmla="*/ 2038 h 2039"/>
              <a:gd name="T12" fmla="*/ 0 w 2039"/>
              <a:gd name="T13" fmla="*/ 1019 h 2039"/>
              <a:gd name="T14" fmla="*/ 0 w 2039"/>
              <a:gd name="T15" fmla="*/ 1019 h 2039"/>
              <a:gd name="T16" fmla="*/ 1019 w 2039"/>
              <a:gd name="T17" fmla="*/ 0 h 2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39" h="2039">
                <a:moveTo>
                  <a:pt x="1019" y="0"/>
                </a:moveTo>
                <a:lnTo>
                  <a:pt x="1019" y="0"/>
                </a:lnTo>
                <a:cubicBezTo>
                  <a:pt x="1581" y="0"/>
                  <a:pt x="2038" y="456"/>
                  <a:pt x="2038" y="1019"/>
                </a:cubicBezTo>
                <a:lnTo>
                  <a:pt x="2038" y="1019"/>
                </a:lnTo>
                <a:cubicBezTo>
                  <a:pt x="2038" y="1581"/>
                  <a:pt x="1581" y="2038"/>
                  <a:pt x="1019" y="2038"/>
                </a:cubicBezTo>
                <a:lnTo>
                  <a:pt x="1019" y="2038"/>
                </a:lnTo>
                <a:cubicBezTo>
                  <a:pt x="456" y="2038"/>
                  <a:pt x="0" y="1581"/>
                  <a:pt x="0" y="1019"/>
                </a:cubicBezTo>
                <a:lnTo>
                  <a:pt x="0" y="1019"/>
                </a:lnTo>
                <a:cubicBezTo>
                  <a:pt x="0" y="456"/>
                  <a:pt x="456" y="0"/>
                  <a:pt x="1019" y="0"/>
                </a:cubicBezTo>
              </a:path>
            </a:pathLst>
          </a:custGeom>
          <a:solidFill>
            <a:schemeClr val="accent3"/>
          </a:solidFill>
          <a:ln>
            <a:noFill/>
          </a:ln>
          <a:effectLst/>
        </p:spPr>
        <p:txBody>
          <a:bodyPr wrap="none" anchor="ctr"/>
          <a:lstStyle/>
          <a:p>
            <a:endParaRPr lang="en-US" sz="3266"/>
          </a:p>
        </p:txBody>
      </p:sp>
      <p:sp>
        <p:nvSpPr>
          <p:cNvPr id="5" name="Freeform 9">
            <a:extLst>
              <a:ext uri="{FF2B5EF4-FFF2-40B4-BE49-F238E27FC236}">
                <a16:creationId xmlns:a16="http://schemas.microsoft.com/office/drawing/2014/main" id="{5EA3A733-CB88-E845-BBF3-90D6A932FCCB}"/>
              </a:ext>
            </a:extLst>
          </p:cNvPr>
          <p:cNvSpPr>
            <a:spLocks noChangeArrowheads="1"/>
          </p:cNvSpPr>
          <p:nvPr/>
        </p:nvSpPr>
        <p:spPr bwMode="auto">
          <a:xfrm>
            <a:off x="7091596" y="3267006"/>
            <a:ext cx="1271614" cy="1268869"/>
          </a:xfrm>
          <a:custGeom>
            <a:avLst/>
            <a:gdLst>
              <a:gd name="T0" fmla="*/ 1020 w 2040"/>
              <a:gd name="T1" fmla="*/ 0 h 2039"/>
              <a:gd name="T2" fmla="*/ 1020 w 2040"/>
              <a:gd name="T3" fmla="*/ 0 h 2039"/>
              <a:gd name="T4" fmla="*/ 2039 w 2040"/>
              <a:gd name="T5" fmla="*/ 1019 h 2039"/>
              <a:gd name="T6" fmla="*/ 2039 w 2040"/>
              <a:gd name="T7" fmla="*/ 1019 h 2039"/>
              <a:gd name="T8" fmla="*/ 1020 w 2040"/>
              <a:gd name="T9" fmla="*/ 2038 h 2039"/>
              <a:gd name="T10" fmla="*/ 1020 w 2040"/>
              <a:gd name="T11" fmla="*/ 2038 h 2039"/>
              <a:gd name="T12" fmla="*/ 0 w 2040"/>
              <a:gd name="T13" fmla="*/ 1019 h 2039"/>
              <a:gd name="T14" fmla="*/ 0 w 2040"/>
              <a:gd name="T15" fmla="*/ 1019 h 2039"/>
              <a:gd name="T16" fmla="*/ 1020 w 2040"/>
              <a:gd name="T17" fmla="*/ 0 h 2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40" h="2039">
                <a:moveTo>
                  <a:pt x="1020" y="0"/>
                </a:moveTo>
                <a:lnTo>
                  <a:pt x="1020" y="0"/>
                </a:lnTo>
                <a:cubicBezTo>
                  <a:pt x="1582" y="0"/>
                  <a:pt x="2039" y="456"/>
                  <a:pt x="2039" y="1019"/>
                </a:cubicBezTo>
                <a:lnTo>
                  <a:pt x="2039" y="1019"/>
                </a:lnTo>
                <a:cubicBezTo>
                  <a:pt x="2039" y="1581"/>
                  <a:pt x="1582" y="2038"/>
                  <a:pt x="1020" y="2038"/>
                </a:cubicBezTo>
                <a:lnTo>
                  <a:pt x="1020" y="2038"/>
                </a:lnTo>
                <a:cubicBezTo>
                  <a:pt x="456" y="2038"/>
                  <a:pt x="0" y="1581"/>
                  <a:pt x="0" y="1019"/>
                </a:cubicBezTo>
                <a:lnTo>
                  <a:pt x="0" y="1019"/>
                </a:lnTo>
                <a:cubicBezTo>
                  <a:pt x="0" y="456"/>
                  <a:pt x="456" y="0"/>
                  <a:pt x="1020" y="0"/>
                </a:cubicBezTo>
              </a:path>
            </a:pathLst>
          </a:custGeom>
          <a:solidFill>
            <a:schemeClr val="accent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266"/>
          </a:p>
        </p:txBody>
      </p:sp>
      <p:sp>
        <p:nvSpPr>
          <p:cNvPr id="6" name="Freeform 10">
            <a:extLst>
              <a:ext uri="{FF2B5EF4-FFF2-40B4-BE49-F238E27FC236}">
                <a16:creationId xmlns:a16="http://schemas.microsoft.com/office/drawing/2014/main" id="{CDE2130A-2571-494D-8A8D-61E06F77B3CC}"/>
              </a:ext>
            </a:extLst>
          </p:cNvPr>
          <p:cNvSpPr>
            <a:spLocks noChangeArrowheads="1"/>
          </p:cNvSpPr>
          <p:nvPr/>
        </p:nvSpPr>
        <p:spPr bwMode="auto">
          <a:xfrm>
            <a:off x="8755956" y="3267006"/>
            <a:ext cx="1268869" cy="1268869"/>
          </a:xfrm>
          <a:custGeom>
            <a:avLst/>
            <a:gdLst>
              <a:gd name="T0" fmla="*/ 1019 w 2039"/>
              <a:gd name="T1" fmla="*/ 0 h 2039"/>
              <a:gd name="T2" fmla="*/ 1019 w 2039"/>
              <a:gd name="T3" fmla="*/ 0 h 2039"/>
              <a:gd name="T4" fmla="*/ 2038 w 2039"/>
              <a:gd name="T5" fmla="*/ 1019 h 2039"/>
              <a:gd name="T6" fmla="*/ 2038 w 2039"/>
              <a:gd name="T7" fmla="*/ 1019 h 2039"/>
              <a:gd name="T8" fmla="*/ 1019 w 2039"/>
              <a:gd name="T9" fmla="*/ 2038 h 2039"/>
              <a:gd name="T10" fmla="*/ 1019 w 2039"/>
              <a:gd name="T11" fmla="*/ 2038 h 2039"/>
              <a:gd name="T12" fmla="*/ 0 w 2039"/>
              <a:gd name="T13" fmla="*/ 1019 h 2039"/>
              <a:gd name="T14" fmla="*/ 0 w 2039"/>
              <a:gd name="T15" fmla="*/ 1019 h 2039"/>
              <a:gd name="T16" fmla="*/ 1019 w 2039"/>
              <a:gd name="T17" fmla="*/ 0 h 2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39" h="2039">
                <a:moveTo>
                  <a:pt x="1019" y="0"/>
                </a:moveTo>
                <a:lnTo>
                  <a:pt x="1019" y="0"/>
                </a:lnTo>
                <a:cubicBezTo>
                  <a:pt x="1582" y="0"/>
                  <a:pt x="2038" y="456"/>
                  <a:pt x="2038" y="1019"/>
                </a:cubicBezTo>
                <a:lnTo>
                  <a:pt x="2038" y="1019"/>
                </a:lnTo>
                <a:cubicBezTo>
                  <a:pt x="2038" y="1581"/>
                  <a:pt x="1582" y="2038"/>
                  <a:pt x="1019" y="2038"/>
                </a:cubicBezTo>
                <a:lnTo>
                  <a:pt x="1019" y="2038"/>
                </a:lnTo>
                <a:cubicBezTo>
                  <a:pt x="456" y="2038"/>
                  <a:pt x="0" y="1581"/>
                  <a:pt x="0" y="1019"/>
                </a:cubicBezTo>
                <a:lnTo>
                  <a:pt x="0" y="1019"/>
                </a:lnTo>
                <a:cubicBezTo>
                  <a:pt x="0" y="456"/>
                  <a:pt x="456" y="0"/>
                  <a:pt x="1019" y="0"/>
                </a:cubicBezTo>
              </a:path>
            </a:pathLst>
          </a:custGeom>
          <a:solidFill>
            <a:schemeClr val="accent5"/>
          </a:solidFill>
          <a:ln>
            <a:noFill/>
          </a:ln>
          <a:effectLst/>
        </p:spPr>
        <p:txBody>
          <a:bodyPr wrap="none" anchor="ctr"/>
          <a:lstStyle/>
          <a:p>
            <a:endParaRPr lang="en-US" sz="3266"/>
          </a:p>
        </p:txBody>
      </p:sp>
      <p:sp>
        <p:nvSpPr>
          <p:cNvPr id="12" name="Freeform 26">
            <a:extLst>
              <a:ext uri="{FF2B5EF4-FFF2-40B4-BE49-F238E27FC236}">
                <a16:creationId xmlns:a16="http://schemas.microsoft.com/office/drawing/2014/main" id="{35364CFF-4E3B-8645-988B-E471C73CAD08}"/>
              </a:ext>
            </a:extLst>
          </p:cNvPr>
          <p:cNvSpPr>
            <a:spLocks noChangeArrowheads="1"/>
          </p:cNvSpPr>
          <p:nvPr/>
        </p:nvSpPr>
        <p:spPr bwMode="auto">
          <a:xfrm>
            <a:off x="3567878" y="3761371"/>
            <a:ext cx="140071" cy="140071"/>
          </a:xfrm>
          <a:custGeom>
            <a:avLst/>
            <a:gdLst>
              <a:gd name="T0" fmla="*/ 112 w 226"/>
              <a:gd name="T1" fmla="*/ 0 h 225"/>
              <a:gd name="T2" fmla="*/ 112 w 226"/>
              <a:gd name="T3" fmla="*/ 0 h 225"/>
              <a:gd name="T4" fmla="*/ 225 w 226"/>
              <a:gd name="T5" fmla="*/ 112 h 225"/>
              <a:gd name="T6" fmla="*/ 225 w 226"/>
              <a:gd name="T7" fmla="*/ 112 h 225"/>
              <a:gd name="T8" fmla="*/ 112 w 226"/>
              <a:gd name="T9" fmla="*/ 224 h 225"/>
              <a:gd name="T10" fmla="*/ 112 w 226"/>
              <a:gd name="T11" fmla="*/ 224 h 225"/>
              <a:gd name="T12" fmla="*/ 0 w 226"/>
              <a:gd name="T13" fmla="*/ 112 h 225"/>
              <a:gd name="T14" fmla="*/ 0 w 226"/>
              <a:gd name="T15" fmla="*/ 112 h 225"/>
              <a:gd name="T16" fmla="*/ 112 w 226"/>
              <a:gd name="T17" fmla="*/ 0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6" h="225">
                <a:moveTo>
                  <a:pt x="112" y="0"/>
                </a:moveTo>
                <a:lnTo>
                  <a:pt x="112" y="0"/>
                </a:lnTo>
                <a:cubicBezTo>
                  <a:pt x="175" y="0"/>
                  <a:pt x="225" y="50"/>
                  <a:pt x="225" y="112"/>
                </a:cubicBezTo>
                <a:lnTo>
                  <a:pt x="225" y="112"/>
                </a:lnTo>
                <a:cubicBezTo>
                  <a:pt x="225" y="174"/>
                  <a:pt x="175" y="224"/>
                  <a:pt x="112" y="224"/>
                </a:cubicBezTo>
                <a:lnTo>
                  <a:pt x="112" y="224"/>
                </a:lnTo>
                <a:cubicBezTo>
                  <a:pt x="50" y="224"/>
                  <a:pt x="0" y="174"/>
                  <a:pt x="0" y="112"/>
                </a:cubicBezTo>
                <a:lnTo>
                  <a:pt x="0" y="112"/>
                </a:lnTo>
                <a:cubicBezTo>
                  <a:pt x="0" y="50"/>
                  <a:pt x="50" y="0"/>
                  <a:pt x="112" y="0"/>
                </a:cubicBezTo>
              </a:path>
            </a:pathLst>
          </a:custGeom>
          <a:solidFill>
            <a:schemeClr val="tx1"/>
          </a:solidFill>
          <a:ln>
            <a:noFill/>
          </a:ln>
          <a:effectLst/>
        </p:spPr>
        <p:txBody>
          <a:bodyPr wrap="none" anchor="ctr"/>
          <a:lstStyle/>
          <a:p>
            <a:endParaRPr lang="en-US" sz="3266"/>
          </a:p>
        </p:txBody>
      </p:sp>
      <p:sp>
        <p:nvSpPr>
          <p:cNvPr id="13" name="Freeform 27">
            <a:extLst>
              <a:ext uri="{FF2B5EF4-FFF2-40B4-BE49-F238E27FC236}">
                <a16:creationId xmlns:a16="http://schemas.microsoft.com/office/drawing/2014/main" id="{3B26FF53-0F64-EC4F-9523-AFF4845F6E0C}"/>
              </a:ext>
            </a:extLst>
          </p:cNvPr>
          <p:cNvSpPr>
            <a:spLocks noChangeArrowheads="1"/>
          </p:cNvSpPr>
          <p:nvPr/>
        </p:nvSpPr>
        <p:spPr bwMode="auto">
          <a:xfrm>
            <a:off x="5213011" y="3761371"/>
            <a:ext cx="140070" cy="140071"/>
          </a:xfrm>
          <a:custGeom>
            <a:avLst/>
            <a:gdLst>
              <a:gd name="T0" fmla="*/ 112 w 225"/>
              <a:gd name="T1" fmla="*/ 0 h 225"/>
              <a:gd name="T2" fmla="*/ 112 w 225"/>
              <a:gd name="T3" fmla="*/ 0 h 225"/>
              <a:gd name="T4" fmla="*/ 224 w 225"/>
              <a:gd name="T5" fmla="*/ 112 h 225"/>
              <a:gd name="T6" fmla="*/ 224 w 225"/>
              <a:gd name="T7" fmla="*/ 112 h 225"/>
              <a:gd name="T8" fmla="*/ 112 w 225"/>
              <a:gd name="T9" fmla="*/ 224 h 225"/>
              <a:gd name="T10" fmla="*/ 112 w 225"/>
              <a:gd name="T11" fmla="*/ 224 h 225"/>
              <a:gd name="T12" fmla="*/ 0 w 225"/>
              <a:gd name="T13" fmla="*/ 112 h 225"/>
              <a:gd name="T14" fmla="*/ 0 w 225"/>
              <a:gd name="T15" fmla="*/ 112 h 225"/>
              <a:gd name="T16" fmla="*/ 112 w 225"/>
              <a:gd name="T17" fmla="*/ 0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5" h="225">
                <a:moveTo>
                  <a:pt x="112" y="0"/>
                </a:moveTo>
                <a:lnTo>
                  <a:pt x="112" y="0"/>
                </a:lnTo>
                <a:cubicBezTo>
                  <a:pt x="174" y="0"/>
                  <a:pt x="224" y="50"/>
                  <a:pt x="224" y="112"/>
                </a:cubicBezTo>
                <a:lnTo>
                  <a:pt x="224" y="112"/>
                </a:lnTo>
                <a:cubicBezTo>
                  <a:pt x="224" y="174"/>
                  <a:pt x="174" y="224"/>
                  <a:pt x="112" y="224"/>
                </a:cubicBezTo>
                <a:lnTo>
                  <a:pt x="112" y="224"/>
                </a:lnTo>
                <a:cubicBezTo>
                  <a:pt x="50" y="224"/>
                  <a:pt x="0" y="174"/>
                  <a:pt x="0" y="112"/>
                </a:cubicBezTo>
                <a:lnTo>
                  <a:pt x="0" y="112"/>
                </a:lnTo>
                <a:cubicBezTo>
                  <a:pt x="0" y="50"/>
                  <a:pt x="50" y="0"/>
                  <a:pt x="112" y="0"/>
                </a:cubicBezTo>
              </a:path>
            </a:pathLst>
          </a:custGeom>
          <a:solidFill>
            <a:schemeClr val="tx1"/>
          </a:solidFill>
          <a:ln>
            <a:noFill/>
          </a:ln>
          <a:effectLst/>
        </p:spPr>
        <p:txBody>
          <a:bodyPr wrap="none" anchor="ctr"/>
          <a:lstStyle/>
          <a:p>
            <a:endParaRPr lang="en-US" sz="3266"/>
          </a:p>
        </p:txBody>
      </p:sp>
      <p:sp>
        <p:nvSpPr>
          <p:cNvPr id="14" name="Freeform 28">
            <a:extLst>
              <a:ext uri="{FF2B5EF4-FFF2-40B4-BE49-F238E27FC236}">
                <a16:creationId xmlns:a16="http://schemas.microsoft.com/office/drawing/2014/main" id="{E0D6B7F3-4E79-D748-A1EF-BFE8EB4A64BE}"/>
              </a:ext>
            </a:extLst>
          </p:cNvPr>
          <p:cNvSpPr>
            <a:spLocks noChangeArrowheads="1"/>
          </p:cNvSpPr>
          <p:nvPr/>
        </p:nvSpPr>
        <p:spPr bwMode="auto">
          <a:xfrm>
            <a:off x="6844413" y="3761371"/>
            <a:ext cx="140070" cy="140071"/>
          </a:xfrm>
          <a:custGeom>
            <a:avLst/>
            <a:gdLst>
              <a:gd name="T0" fmla="*/ 111 w 225"/>
              <a:gd name="T1" fmla="*/ 0 h 225"/>
              <a:gd name="T2" fmla="*/ 111 w 225"/>
              <a:gd name="T3" fmla="*/ 0 h 225"/>
              <a:gd name="T4" fmla="*/ 224 w 225"/>
              <a:gd name="T5" fmla="*/ 112 h 225"/>
              <a:gd name="T6" fmla="*/ 224 w 225"/>
              <a:gd name="T7" fmla="*/ 112 h 225"/>
              <a:gd name="T8" fmla="*/ 111 w 225"/>
              <a:gd name="T9" fmla="*/ 224 h 225"/>
              <a:gd name="T10" fmla="*/ 111 w 225"/>
              <a:gd name="T11" fmla="*/ 224 h 225"/>
              <a:gd name="T12" fmla="*/ 0 w 225"/>
              <a:gd name="T13" fmla="*/ 112 h 225"/>
              <a:gd name="T14" fmla="*/ 0 w 225"/>
              <a:gd name="T15" fmla="*/ 112 h 225"/>
              <a:gd name="T16" fmla="*/ 111 w 225"/>
              <a:gd name="T17" fmla="*/ 0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5" h="225">
                <a:moveTo>
                  <a:pt x="111" y="0"/>
                </a:moveTo>
                <a:lnTo>
                  <a:pt x="111" y="0"/>
                </a:lnTo>
                <a:cubicBezTo>
                  <a:pt x="174" y="0"/>
                  <a:pt x="224" y="50"/>
                  <a:pt x="224" y="112"/>
                </a:cubicBezTo>
                <a:lnTo>
                  <a:pt x="224" y="112"/>
                </a:lnTo>
                <a:cubicBezTo>
                  <a:pt x="224" y="174"/>
                  <a:pt x="174" y="224"/>
                  <a:pt x="111" y="224"/>
                </a:cubicBezTo>
                <a:lnTo>
                  <a:pt x="111" y="224"/>
                </a:lnTo>
                <a:cubicBezTo>
                  <a:pt x="50" y="224"/>
                  <a:pt x="0" y="174"/>
                  <a:pt x="0" y="112"/>
                </a:cubicBezTo>
                <a:lnTo>
                  <a:pt x="0" y="112"/>
                </a:lnTo>
                <a:cubicBezTo>
                  <a:pt x="0" y="50"/>
                  <a:pt x="50" y="0"/>
                  <a:pt x="111" y="0"/>
                </a:cubicBezTo>
              </a:path>
            </a:pathLst>
          </a:custGeom>
          <a:solidFill>
            <a:schemeClr val="tx1"/>
          </a:solidFill>
          <a:ln>
            <a:noFill/>
          </a:ln>
          <a:effectLst/>
        </p:spPr>
        <p:txBody>
          <a:bodyPr wrap="none" anchor="ctr"/>
          <a:lstStyle/>
          <a:p>
            <a:endParaRPr lang="en-US" sz="3266"/>
          </a:p>
        </p:txBody>
      </p:sp>
      <p:sp>
        <p:nvSpPr>
          <p:cNvPr id="15" name="Freeform 29">
            <a:extLst>
              <a:ext uri="{FF2B5EF4-FFF2-40B4-BE49-F238E27FC236}">
                <a16:creationId xmlns:a16="http://schemas.microsoft.com/office/drawing/2014/main" id="{086679A4-7DBC-494C-8AAF-A89E95D40058}"/>
              </a:ext>
            </a:extLst>
          </p:cNvPr>
          <p:cNvSpPr>
            <a:spLocks noChangeArrowheads="1"/>
          </p:cNvSpPr>
          <p:nvPr/>
        </p:nvSpPr>
        <p:spPr bwMode="auto">
          <a:xfrm>
            <a:off x="8489548" y="3761371"/>
            <a:ext cx="140071" cy="140071"/>
          </a:xfrm>
          <a:custGeom>
            <a:avLst/>
            <a:gdLst>
              <a:gd name="T0" fmla="*/ 112 w 225"/>
              <a:gd name="T1" fmla="*/ 0 h 225"/>
              <a:gd name="T2" fmla="*/ 112 w 225"/>
              <a:gd name="T3" fmla="*/ 0 h 225"/>
              <a:gd name="T4" fmla="*/ 224 w 225"/>
              <a:gd name="T5" fmla="*/ 112 h 225"/>
              <a:gd name="T6" fmla="*/ 224 w 225"/>
              <a:gd name="T7" fmla="*/ 112 h 225"/>
              <a:gd name="T8" fmla="*/ 112 w 225"/>
              <a:gd name="T9" fmla="*/ 224 h 225"/>
              <a:gd name="T10" fmla="*/ 112 w 225"/>
              <a:gd name="T11" fmla="*/ 224 h 225"/>
              <a:gd name="T12" fmla="*/ 0 w 225"/>
              <a:gd name="T13" fmla="*/ 112 h 225"/>
              <a:gd name="T14" fmla="*/ 0 w 225"/>
              <a:gd name="T15" fmla="*/ 112 h 225"/>
              <a:gd name="T16" fmla="*/ 112 w 225"/>
              <a:gd name="T17" fmla="*/ 0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5" h="225">
                <a:moveTo>
                  <a:pt x="112" y="0"/>
                </a:moveTo>
                <a:lnTo>
                  <a:pt x="112" y="0"/>
                </a:lnTo>
                <a:cubicBezTo>
                  <a:pt x="174" y="0"/>
                  <a:pt x="224" y="50"/>
                  <a:pt x="224" y="112"/>
                </a:cubicBezTo>
                <a:lnTo>
                  <a:pt x="224" y="112"/>
                </a:lnTo>
                <a:cubicBezTo>
                  <a:pt x="224" y="174"/>
                  <a:pt x="174" y="224"/>
                  <a:pt x="112" y="224"/>
                </a:cubicBezTo>
                <a:lnTo>
                  <a:pt x="112" y="224"/>
                </a:lnTo>
                <a:cubicBezTo>
                  <a:pt x="50" y="224"/>
                  <a:pt x="0" y="174"/>
                  <a:pt x="0" y="112"/>
                </a:cubicBezTo>
                <a:lnTo>
                  <a:pt x="0" y="112"/>
                </a:lnTo>
                <a:cubicBezTo>
                  <a:pt x="0" y="50"/>
                  <a:pt x="50" y="0"/>
                  <a:pt x="112" y="0"/>
                </a:cubicBezTo>
              </a:path>
            </a:pathLst>
          </a:custGeom>
          <a:solidFill>
            <a:schemeClr val="tx1"/>
          </a:solidFill>
          <a:ln>
            <a:noFill/>
          </a:ln>
          <a:effectLst/>
        </p:spPr>
        <p:txBody>
          <a:bodyPr wrap="none" anchor="ctr"/>
          <a:lstStyle/>
          <a:p>
            <a:endParaRPr lang="en-US" sz="3266"/>
          </a:p>
        </p:txBody>
      </p:sp>
      <p:sp>
        <p:nvSpPr>
          <p:cNvPr id="19" name="Down Arrow 18">
            <a:extLst>
              <a:ext uri="{FF2B5EF4-FFF2-40B4-BE49-F238E27FC236}">
                <a16:creationId xmlns:a16="http://schemas.microsoft.com/office/drawing/2014/main" id="{E460A0ED-108A-DB45-90F3-5D9780DBDC0D}"/>
              </a:ext>
            </a:extLst>
          </p:cNvPr>
          <p:cNvSpPr/>
          <p:nvPr/>
        </p:nvSpPr>
        <p:spPr>
          <a:xfrm>
            <a:off x="2747384" y="4683293"/>
            <a:ext cx="160638" cy="595020"/>
          </a:xfrm>
          <a:prstGeom prst="down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 name="Down Arrow 20">
            <a:extLst>
              <a:ext uri="{FF2B5EF4-FFF2-40B4-BE49-F238E27FC236}">
                <a16:creationId xmlns:a16="http://schemas.microsoft.com/office/drawing/2014/main" id="{EFF047F2-C24D-6F4B-8C0B-2B4AA0BC2D27}"/>
              </a:ext>
            </a:extLst>
          </p:cNvPr>
          <p:cNvSpPr/>
          <p:nvPr/>
        </p:nvSpPr>
        <p:spPr>
          <a:xfrm>
            <a:off x="6022548" y="4683293"/>
            <a:ext cx="160638" cy="595020"/>
          </a:xfrm>
          <a:prstGeom prst="down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2" name="Up Arrow 21">
            <a:extLst>
              <a:ext uri="{FF2B5EF4-FFF2-40B4-BE49-F238E27FC236}">
                <a16:creationId xmlns:a16="http://schemas.microsoft.com/office/drawing/2014/main" id="{1F680BF0-0A5B-BC44-8C13-938CF4BF7A27}"/>
              </a:ext>
            </a:extLst>
          </p:cNvPr>
          <p:cNvSpPr/>
          <p:nvPr/>
        </p:nvSpPr>
        <p:spPr>
          <a:xfrm>
            <a:off x="7647083" y="2616696"/>
            <a:ext cx="160638" cy="595020"/>
          </a:xfrm>
          <a:prstGeom prst="up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3" name="Down Arrow 22">
            <a:extLst>
              <a:ext uri="{FF2B5EF4-FFF2-40B4-BE49-F238E27FC236}">
                <a16:creationId xmlns:a16="http://schemas.microsoft.com/office/drawing/2014/main" id="{6D8C25FE-1B97-454F-9F5B-0C6DDBF6D45C}"/>
              </a:ext>
            </a:extLst>
          </p:cNvPr>
          <p:cNvSpPr/>
          <p:nvPr/>
        </p:nvSpPr>
        <p:spPr>
          <a:xfrm>
            <a:off x="9310071" y="4683293"/>
            <a:ext cx="160638" cy="595020"/>
          </a:xfrm>
          <a:prstGeom prst="down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4" name="Subtitle 2">
            <a:extLst>
              <a:ext uri="{FF2B5EF4-FFF2-40B4-BE49-F238E27FC236}">
                <a16:creationId xmlns:a16="http://schemas.microsoft.com/office/drawing/2014/main" id="{B14BDED5-18EA-C744-AB99-3F83A90BCA6E}"/>
              </a:ext>
            </a:extLst>
          </p:cNvPr>
          <p:cNvSpPr txBox="1">
            <a:spLocks/>
          </p:cNvSpPr>
          <p:nvPr/>
        </p:nvSpPr>
        <p:spPr>
          <a:xfrm>
            <a:off x="1752276" y="5671505"/>
            <a:ext cx="2150854" cy="946606"/>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750"/>
              </a:lnSpc>
            </a:pPr>
            <a:r>
              <a:rPr lang="en-US" sz="1200" dirty="0">
                <a:solidFill>
                  <a:schemeClr val="tx1"/>
                </a:solidFill>
                <a:latin typeface="Lato Light" panose="020F0502020204030203" pitchFamily="34" charset="0"/>
                <a:ea typeface="Lato Light" panose="020F0502020204030203" pitchFamily="34" charset="0"/>
                <a:cs typeface="Mukta ExtraLight" panose="020B0000000000000000" pitchFamily="34" charset="77"/>
              </a:rPr>
              <a:t>Psycho-social supports. Access to transitional housing. Public access to food, pharmaceuticals.</a:t>
            </a:r>
          </a:p>
        </p:txBody>
      </p:sp>
      <p:sp>
        <p:nvSpPr>
          <p:cNvPr id="25" name="TextBox 24">
            <a:extLst>
              <a:ext uri="{FF2B5EF4-FFF2-40B4-BE49-F238E27FC236}">
                <a16:creationId xmlns:a16="http://schemas.microsoft.com/office/drawing/2014/main" id="{DD2333D1-3B0A-5748-A1A9-E2A9348B55B9}"/>
              </a:ext>
            </a:extLst>
          </p:cNvPr>
          <p:cNvSpPr txBox="1"/>
          <p:nvPr/>
        </p:nvSpPr>
        <p:spPr>
          <a:xfrm>
            <a:off x="2415732" y="5334373"/>
            <a:ext cx="823944" cy="338554"/>
          </a:xfrm>
          <a:prstGeom prst="rect">
            <a:avLst/>
          </a:prstGeom>
          <a:noFill/>
        </p:spPr>
        <p:txBody>
          <a:bodyPr wrap="none" rtlCol="0" anchor="b" anchorCtr="0">
            <a:spAutoFit/>
          </a:bodyPr>
          <a:lstStyle/>
          <a:p>
            <a:pPr algn="ctr"/>
            <a:r>
              <a:rPr lang="en-US" sz="1600" b="1" dirty="0">
                <a:solidFill>
                  <a:schemeClr val="tx2"/>
                </a:solidFill>
                <a:latin typeface="Poppins" pitchFamily="2" charset="77"/>
                <a:ea typeface="League Spartan" charset="0"/>
                <a:cs typeface="Poppins" pitchFamily="2" charset="77"/>
              </a:rPr>
              <a:t>PEOPLE</a:t>
            </a:r>
          </a:p>
        </p:txBody>
      </p:sp>
      <p:sp>
        <p:nvSpPr>
          <p:cNvPr id="28" name="Subtitle 2">
            <a:extLst>
              <a:ext uri="{FF2B5EF4-FFF2-40B4-BE49-F238E27FC236}">
                <a16:creationId xmlns:a16="http://schemas.microsoft.com/office/drawing/2014/main" id="{635AC008-13BD-1F49-BCB6-ABB978AF0F2E}"/>
              </a:ext>
            </a:extLst>
          </p:cNvPr>
          <p:cNvSpPr txBox="1">
            <a:spLocks/>
          </p:cNvSpPr>
          <p:nvPr/>
        </p:nvSpPr>
        <p:spPr>
          <a:xfrm>
            <a:off x="5033620" y="5671505"/>
            <a:ext cx="2150854" cy="715773"/>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750"/>
              </a:lnSpc>
            </a:pPr>
            <a:r>
              <a:rPr lang="en-US" sz="1200" dirty="0">
                <a:solidFill>
                  <a:schemeClr val="tx1"/>
                </a:solidFill>
                <a:latin typeface="Lato Light" panose="020F0502020204030203" pitchFamily="34" charset="0"/>
                <a:ea typeface="Lato Light" panose="020F0502020204030203" pitchFamily="34" charset="0"/>
                <a:cs typeface="Mukta ExtraLight" panose="020B0000000000000000" pitchFamily="34" charset="77"/>
              </a:rPr>
              <a:t>Public communications. Controlled resident tour, controlled media tour.</a:t>
            </a:r>
          </a:p>
        </p:txBody>
      </p:sp>
      <p:sp>
        <p:nvSpPr>
          <p:cNvPr id="29" name="TextBox 28">
            <a:extLst>
              <a:ext uri="{FF2B5EF4-FFF2-40B4-BE49-F238E27FC236}">
                <a16:creationId xmlns:a16="http://schemas.microsoft.com/office/drawing/2014/main" id="{3091EB9A-8765-4540-A392-54351CB82BE1}"/>
              </a:ext>
            </a:extLst>
          </p:cNvPr>
          <p:cNvSpPr txBox="1"/>
          <p:nvPr/>
        </p:nvSpPr>
        <p:spPr>
          <a:xfrm>
            <a:off x="5179083" y="5334373"/>
            <a:ext cx="1859933" cy="338554"/>
          </a:xfrm>
          <a:prstGeom prst="rect">
            <a:avLst/>
          </a:prstGeom>
          <a:noFill/>
        </p:spPr>
        <p:txBody>
          <a:bodyPr wrap="none" rtlCol="0" anchor="b" anchorCtr="0">
            <a:spAutoFit/>
          </a:bodyPr>
          <a:lstStyle/>
          <a:p>
            <a:pPr algn="ctr"/>
            <a:r>
              <a:rPr lang="en-US" sz="1600" b="1" dirty="0">
                <a:solidFill>
                  <a:schemeClr val="tx2"/>
                </a:solidFill>
                <a:latin typeface="Poppins" pitchFamily="2" charset="77"/>
                <a:ea typeface="League Spartan" charset="0"/>
                <a:cs typeface="Poppins" pitchFamily="2" charset="77"/>
              </a:rPr>
              <a:t>COMMUNICATIONS</a:t>
            </a:r>
          </a:p>
        </p:txBody>
      </p:sp>
      <p:sp>
        <p:nvSpPr>
          <p:cNvPr id="31" name="Subtitle 2">
            <a:extLst>
              <a:ext uri="{FF2B5EF4-FFF2-40B4-BE49-F238E27FC236}">
                <a16:creationId xmlns:a16="http://schemas.microsoft.com/office/drawing/2014/main" id="{3E3BA223-D144-0B41-8014-0886D624D3E3}"/>
              </a:ext>
            </a:extLst>
          </p:cNvPr>
          <p:cNvSpPr txBox="1">
            <a:spLocks/>
          </p:cNvSpPr>
          <p:nvPr/>
        </p:nvSpPr>
        <p:spPr>
          <a:xfrm>
            <a:off x="8314963" y="5671505"/>
            <a:ext cx="2150854" cy="715773"/>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750"/>
              </a:lnSpc>
            </a:pPr>
            <a:r>
              <a:rPr lang="en-US" sz="1200" dirty="0">
                <a:solidFill>
                  <a:schemeClr val="tx1"/>
                </a:solidFill>
                <a:latin typeface="Lato Light" panose="020F0502020204030203" pitchFamily="34" charset="0"/>
                <a:ea typeface="Lato Light" panose="020F0502020204030203" pitchFamily="34" charset="0"/>
                <a:cs typeface="Mukta ExtraLight" panose="020B0000000000000000" pitchFamily="34" charset="77"/>
              </a:rPr>
              <a:t>Electoral lists available. Bylaws. Policies. Access and egress tracking.</a:t>
            </a:r>
          </a:p>
        </p:txBody>
      </p:sp>
      <p:sp>
        <p:nvSpPr>
          <p:cNvPr id="32" name="TextBox 31">
            <a:extLst>
              <a:ext uri="{FF2B5EF4-FFF2-40B4-BE49-F238E27FC236}">
                <a16:creationId xmlns:a16="http://schemas.microsoft.com/office/drawing/2014/main" id="{C3DDEE5A-BAEE-B248-BE98-1C912AEA2122}"/>
              </a:ext>
            </a:extLst>
          </p:cNvPr>
          <p:cNvSpPr txBox="1"/>
          <p:nvPr/>
        </p:nvSpPr>
        <p:spPr>
          <a:xfrm>
            <a:off x="8897146" y="5334373"/>
            <a:ext cx="986489" cy="338554"/>
          </a:xfrm>
          <a:prstGeom prst="rect">
            <a:avLst/>
          </a:prstGeom>
          <a:noFill/>
        </p:spPr>
        <p:txBody>
          <a:bodyPr wrap="none" rtlCol="0" anchor="b" anchorCtr="0">
            <a:spAutoFit/>
          </a:bodyPr>
          <a:lstStyle/>
          <a:p>
            <a:pPr algn="ctr"/>
            <a:r>
              <a:rPr lang="en-US" sz="1600" b="1" dirty="0">
                <a:solidFill>
                  <a:schemeClr val="tx2"/>
                </a:solidFill>
                <a:latin typeface="Poppins" pitchFamily="2" charset="77"/>
                <a:ea typeface="League Spartan" charset="0"/>
                <a:cs typeface="Poppins" pitchFamily="2" charset="77"/>
              </a:rPr>
              <a:t>RECORDS</a:t>
            </a:r>
          </a:p>
        </p:txBody>
      </p:sp>
      <p:sp>
        <p:nvSpPr>
          <p:cNvPr id="36" name="TextBox 35">
            <a:extLst>
              <a:ext uri="{FF2B5EF4-FFF2-40B4-BE49-F238E27FC236}">
                <a16:creationId xmlns:a16="http://schemas.microsoft.com/office/drawing/2014/main" id="{2D2FFCC7-8F54-5F41-8D36-C2531A1E4E48}"/>
              </a:ext>
            </a:extLst>
          </p:cNvPr>
          <p:cNvSpPr txBox="1"/>
          <p:nvPr/>
        </p:nvSpPr>
        <p:spPr>
          <a:xfrm>
            <a:off x="3866122" y="1460556"/>
            <a:ext cx="1185967" cy="338554"/>
          </a:xfrm>
          <a:prstGeom prst="rect">
            <a:avLst/>
          </a:prstGeom>
          <a:noFill/>
        </p:spPr>
        <p:txBody>
          <a:bodyPr wrap="none" rtlCol="0" anchor="b" anchorCtr="0">
            <a:spAutoFit/>
          </a:bodyPr>
          <a:lstStyle/>
          <a:p>
            <a:pPr algn="ctr"/>
            <a:r>
              <a:rPr lang="en-US" sz="1600" b="1" dirty="0">
                <a:solidFill>
                  <a:schemeClr val="tx2"/>
                </a:solidFill>
                <a:latin typeface="Poppins" pitchFamily="2" charset="77"/>
                <a:ea typeface="League Spartan" charset="0"/>
                <a:cs typeface="Poppins" pitchFamily="2" charset="77"/>
              </a:rPr>
              <a:t>FUNCTIONS</a:t>
            </a:r>
          </a:p>
        </p:txBody>
      </p:sp>
      <p:sp>
        <p:nvSpPr>
          <p:cNvPr id="38" name="Subtitle 2">
            <a:extLst>
              <a:ext uri="{FF2B5EF4-FFF2-40B4-BE49-F238E27FC236}">
                <a16:creationId xmlns:a16="http://schemas.microsoft.com/office/drawing/2014/main" id="{820A8C4D-FBB4-FA45-8666-56345D5B8470}"/>
              </a:ext>
            </a:extLst>
          </p:cNvPr>
          <p:cNvSpPr txBox="1">
            <a:spLocks/>
          </p:cNvSpPr>
          <p:nvPr/>
        </p:nvSpPr>
        <p:spPr>
          <a:xfrm>
            <a:off x="6651976" y="1716610"/>
            <a:ext cx="2150854" cy="946606"/>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750"/>
              </a:lnSpc>
            </a:pPr>
            <a:r>
              <a:rPr lang="en-US" sz="1200" dirty="0">
                <a:solidFill>
                  <a:schemeClr val="tx1"/>
                </a:solidFill>
                <a:latin typeface="Lato Light" panose="020F0502020204030203" pitchFamily="34" charset="0"/>
                <a:ea typeface="Lato Light" panose="020F0502020204030203" pitchFamily="34" charset="0"/>
                <a:cs typeface="Mukta ExtraLight" panose="020B0000000000000000" pitchFamily="34" charset="77"/>
              </a:rPr>
              <a:t>Transportation routes accessible and critical infrastructure secured. Rapid damage assessment.</a:t>
            </a:r>
          </a:p>
        </p:txBody>
      </p:sp>
      <p:sp>
        <p:nvSpPr>
          <p:cNvPr id="39" name="TextBox 38">
            <a:extLst>
              <a:ext uri="{FF2B5EF4-FFF2-40B4-BE49-F238E27FC236}">
                <a16:creationId xmlns:a16="http://schemas.microsoft.com/office/drawing/2014/main" id="{2C384879-41FB-9E40-B766-F156C2DC1B6A}"/>
              </a:ext>
            </a:extLst>
          </p:cNvPr>
          <p:cNvSpPr txBox="1"/>
          <p:nvPr/>
        </p:nvSpPr>
        <p:spPr>
          <a:xfrm>
            <a:off x="7226219" y="1460556"/>
            <a:ext cx="1045479" cy="338554"/>
          </a:xfrm>
          <a:prstGeom prst="rect">
            <a:avLst/>
          </a:prstGeom>
          <a:noFill/>
        </p:spPr>
        <p:txBody>
          <a:bodyPr wrap="none" rtlCol="0" anchor="b" anchorCtr="0">
            <a:spAutoFit/>
          </a:bodyPr>
          <a:lstStyle/>
          <a:p>
            <a:pPr algn="ctr"/>
            <a:r>
              <a:rPr lang="en-US" sz="1600" b="1" dirty="0">
                <a:solidFill>
                  <a:schemeClr val="tx2"/>
                </a:solidFill>
                <a:latin typeface="Poppins" pitchFamily="2" charset="77"/>
                <a:ea typeface="League Spartan" charset="0"/>
                <a:cs typeface="Poppins" pitchFamily="2" charset="77"/>
              </a:rPr>
              <a:t>FACILITIES</a:t>
            </a:r>
          </a:p>
        </p:txBody>
      </p:sp>
      <p:sp>
        <p:nvSpPr>
          <p:cNvPr id="40" name="TextBox 39">
            <a:extLst>
              <a:ext uri="{FF2B5EF4-FFF2-40B4-BE49-F238E27FC236}">
                <a16:creationId xmlns:a16="http://schemas.microsoft.com/office/drawing/2014/main" id="{3A67BEB4-FD1A-BC41-9A21-D89B6FAF9BE8}"/>
              </a:ext>
            </a:extLst>
          </p:cNvPr>
          <p:cNvSpPr txBox="1"/>
          <p:nvPr/>
        </p:nvSpPr>
        <p:spPr>
          <a:xfrm>
            <a:off x="2589497" y="3509026"/>
            <a:ext cx="476412" cy="784830"/>
          </a:xfrm>
          <a:prstGeom prst="rect">
            <a:avLst/>
          </a:prstGeom>
          <a:noFill/>
        </p:spPr>
        <p:txBody>
          <a:bodyPr wrap="none" rtlCol="0" anchor="ctr">
            <a:spAutoFit/>
          </a:bodyPr>
          <a:lstStyle/>
          <a:p>
            <a:pPr algn="ctr"/>
            <a:r>
              <a:rPr lang="en-US" sz="4500" b="1" dirty="0">
                <a:solidFill>
                  <a:schemeClr val="bg1"/>
                </a:solidFill>
                <a:latin typeface="Poppins" pitchFamily="2" charset="77"/>
                <a:cs typeface="Poppins" pitchFamily="2" charset="77"/>
              </a:rPr>
              <a:t>1</a:t>
            </a:r>
          </a:p>
        </p:txBody>
      </p:sp>
      <p:sp>
        <p:nvSpPr>
          <p:cNvPr id="41" name="TextBox 40">
            <a:extLst>
              <a:ext uri="{FF2B5EF4-FFF2-40B4-BE49-F238E27FC236}">
                <a16:creationId xmlns:a16="http://schemas.microsoft.com/office/drawing/2014/main" id="{50FAAD48-DAA0-CF42-926E-15950A5DEBDF}"/>
              </a:ext>
            </a:extLst>
          </p:cNvPr>
          <p:cNvSpPr txBox="1"/>
          <p:nvPr/>
        </p:nvSpPr>
        <p:spPr>
          <a:xfrm>
            <a:off x="4220899" y="3509026"/>
            <a:ext cx="476412" cy="784830"/>
          </a:xfrm>
          <a:prstGeom prst="rect">
            <a:avLst/>
          </a:prstGeom>
          <a:noFill/>
        </p:spPr>
        <p:txBody>
          <a:bodyPr wrap="none" rtlCol="0" anchor="ctr">
            <a:spAutoFit/>
          </a:bodyPr>
          <a:lstStyle/>
          <a:p>
            <a:pPr algn="ctr"/>
            <a:r>
              <a:rPr lang="en-US" sz="4500" b="1" dirty="0">
                <a:solidFill>
                  <a:schemeClr val="bg1"/>
                </a:solidFill>
                <a:latin typeface="Poppins" pitchFamily="2" charset="77"/>
                <a:cs typeface="Poppins" pitchFamily="2" charset="77"/>
              </a:rPr>
              <a:t>2</a:t>
            </a:r>
          </a:p>
        </p:txBody>
      </p:sp>
      <p:sp>
        <p:nvSpPr>
          <p:cNvPr id="42" name="TextBox 41">
            <a:extLst>
              <a:ext uri="{FF2B5EF4-FFF2-40B4-BE49-F238E27FC236}">
                <a16:creationId xmlns:a16="http://schemas.microsoft.com/office/drawing/2014/main" id="{018BA886-3176-D343-8BA8-043491340D64}"/>
              </a:ext>
            </a:extLst>
          </p:cNvPr>
          <p:cNvSpPr txBox="1"/>
          <p:nvPr/>
        </p:nvSpPr>
        <p:spPr>
          <a:xfrm>
            <a:off x="5857794" y="3509026"/>
            <a:ext cx="476412" cy="784830"/>
          </a:xfrm>
          <a:prstGeom prst="rect">
            <a:avLst/>
          </a:prstGeom>
          <a:noFill/>
        </p:spPr>
        <p:txBody>
          <a:bodyPr wrap="none" rtlCol="0" anchor="ctr">
            <a:spAutoFit/>
          </a:bodyPr>
          <a:lstStyle/>
          <a:p>
            <a:pPr algn="ctr"/>
            <a:r>
              <a:rPr lang="en-US" sz="4500" b="1" dirty="0">
                <a:solidFill>
                  <a:schemeClr val="bg1"/>
                </a:solidFill>
                <a:latin typeface="Poppins" pitchFamily="2" charset="77"/>
                <a:cs typeface="Poppins" pitchFamily="2" charset="77"/>
              </a:rPr>
              <a:t>3</a:t>
            </a:r>
          </a:p>
        </p:txBody>
      </p:sp>
      <p:sp>
        <p:nvSpPr>
          <p:cNvPr id="43" name="TextBox 42">
            <a:extLst>
              <a:ext uri="{FF2B5EF4-FFF2-40B4-BE49-F238E27FC236}">
                <a16:creationId xmlns:a16="http://schemas.microsoft.com/office/drawing/2014/main" id="{B4B427F5-E51A-7F4A-8A54-390EAA594AA3}"/>
              </a:ext>
            </a:extLst>
          </p:cNvPr>
          <p:cNvSpPr txBox="1"/>
          <p:nvPr/>
        </p:nvSpPr>
        <p:spPr>
          <a:xfrm>
            <a:off x="7489196" y="3509026"/>
            <a:ext cx="476412" cy="784830"/>
          </a:xfrm>
          <a:prstGeom prst="rect">
            <a:avLst/>
          </a:prstGeom>
          <a:noFill/>
        </p:spPr>
        <p:txBody>
          <a:bodyPr wrap="none" rtlCol="0" anchor="ctr">
            <a:spAutoFit/>
          </a:bodyPr>
          <a:lstStyle/>
          <a:p>
            <a:pPr algn="ctr"/>
            <a:r>
              <a:rPr lang="en-US" sz="4500" b="1" dirty="0">
                <a:solidFill>
                  <a:schemeClr val="bg1"/>
                </a:solidFill>
                <a:latin typeface="Poppins" pitchFamily="2" charset="77"/>
                <a:cs typeface="Poppins" pitchFamily="2" charset="77"/>
              </a:rPr>
              <a:t>4</a:t>
            </a:r>
          </a:p>
        </p:txBody>
      </p:sp>
      <p:sp>
        <p:nvSpPr>
          <p:cNvPr id="44" name="TextBox 43">
            <a:extLst>
              <a:ext uri="{FF2B5EF4-FFF2-40B4-BE49-F238E27FC236}">
                <a16:creationId xmlns:a16="http://schemas.microsoft.com/office/drawing/2014/main" id="{1E172AC2-E4B5-9249-9AFD-856E798872D1}"/>
              </a:ext>
            </a:extLst>
          </p:cNvPr>
          <p:cNvSpPr txBox="1"/>
          <p:nvPr/>
        </p:nvSpPr>
        <p:spPr>
          <a:xfrm>
            <a:off x="9152184" y="3509026"/>
            <a:ext cx="476412" cy="784830"/>
          </a:xfrm>
          <a:prstGeom prst="rect">
            <a:avLst/>
          </a:prstGeom>
          <a:noFill/>
        </p:spPr>
        <p:txBody>
          <a:bodyPr wrap="none" rtlCol="0" anchor="ctr">
            <a:spAutoFit/>
          </a:bodyPr>
          <a:lstStyle/>
          <a:p>
            <a:pPr algn="ctr"/>
            <a:r>
              <a:rPr lang="en-US" sz="4500" b="1" dirty="0">
                <a:solidFill>
                  <a:schemeClr val="bg1"/>
                </a:solidFill>
                <a:latin typeface="Poppins" pitchFamily="2" charset="77"/>
                <a:cs typeface="Poppins" pitchFamily="2" charset="77"/>
              </a:rPr>
              <a:t>5</a:t>
            </a:r>
          </a:p>
        </p:txBody>
      </p:sp>
      <p:pic>
        <p:nvPicPr>
          <p:cNvPr id="34" name="Picture 33" descr="A picture containing text, clipart&#10;&#10;Description automatically generated">
            <a:extLst>
              <a:ext uri="{FF2B5EF4-FFF2-40B4-BE49-F238E27FC236}">
                <a16:creationId xmlns:a16="http://schemas.microsoft.com/office/drawing/2014/main" id="{998BBD23-5F22-46B4-808D-C2180DFA4D0E}"/>
              </a:ext>
            </a:extLst>
          </p:cNvPr>
          <p:cNvPicPr>
            <a:picLocks noChangeAspect="1"/>
          </p:cNvPicPr>
          <p:nvPr/>
        </p:nvPicPr>
        <p:blipFill>
          <a:blip r:embed="rId5"/>
          <a:stretch>
            <a:fillRect/>
          </a:stretch>
        </p:blipFill>
        <p:spPr>
          <a:xfrm>
            <a:off x="1" y="0"/>
            <a:ext cx="1528232" cy="725061"/>
          </a:xfrm>
          <a:prstGeom prst="rect">
            <a:avLst/>
          </a:prstGeom>
        </p:spPr>
      </p:pic>
      <p:sp>
        <p:nvSpPr>
          <p:cNvPr id="35" name="Subtitle 2">
            <a:extLst>
              <a:ext uri="{FF2B5EF4-FFF2-40B4-BE49-F238E27FC236}">
                <a16:creationId xmlns:a16="http://schemas.microsoft.com/office/drawing/2014/main" id="{D65C7090-82A6-D848-8324-187C930CDE34}"/>
              </a:ext>
            </a:extLst>
          </p:cNvPr>
          <p:cNvSpPr txBox="1">
            <a:spLocks/>
          </p:cNvSpPr>
          <p:nvPr/>
        </p:nvSpPr>
        <p:spPr>
          <a:xfrm>
            <a:off x="3198272" y="1716610"/>
            <a:ext cx="2474117" cy="1177438"/>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750"/>
              </a:lnSpc>
            </a:pPr>
            <a:r>
              <a:rPr lang="en-US" sz="1200" dirty="0">
                <a:solidFill>
                  <a:schemeClr val="tx1"/>
                </a:solidFill>
                <a:latin typeface="Lato Light" panose="020F0502020204030203" pitchFamily="34" charset="0"/>
                <a:ea typeface="Lato Light" panose="020F0502020204030203" pitchFamily="34" charset="0"/>
                <a:cs typeface="Mukta ExtraLight" panose="020B0000000000000000" pitchFamily="34" charset="77"/>
              </a:rPr>
              <a:t>Ash sampling. Drinking water. Surface water monitoring. Air quality. Power. Emergency services. Hazard removal. Fire threat. Garbage, waste, debris removal.</a:t>
            </a:r>
          </a:p>
        </p:txBody>
      </p:sp>
      <p:pic>
        <p:nvPicPr>
          <p:cNvPr id="26" name="Audio 25">
            <a:hlinkClick r:id="" action="ppaction://media"/>
            <a:extLst>
              <a:ext uri="{FF2B5EF4-FFF2-40B4-BE49-F238E27FC236}">
                <a16:creationId xmlns:a16="http://schemas.microsoft.com/office/drawing/2014/main" id="{A0FFE64B-5817-4B5C-81A6-C22A167844D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30145898"/>
      </p:ext>
    </p:extLst>
  </p:cSld>
  <p:clrMapOvr>
    <a:masterClrMapping/>
  </p:clrMapOvr>
  <mc:AlternateContent xmlns:mc="http://schemas.openxmlformats.org/markup-compatibility/2006">
    <mc:Choice xmlns:p14="http://schemas.microsoft.com/office/powerpoint/2010/main" Requires="p14">
      <p:transition spd="med" p14:dur="700" advTm="165567">
        <p:fade/>
      </p:transition>
    </mc:Choice>
    <mc:Fallback>
      <p:transition spd="med" advTm="16556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19577-A1A3-4417-B89A-816A8B2B3D67}"/>
              </a:ext>
            </a:extLst>
          </p:cNvPr>
          <p:cNvSpPr>
            <a:spLocks noGrp="1"/>
          </p:cNvSpPr>
          <p:nvPr>
            <p:ph type="title"/>
          </p:nvPr>
        </p:nvSpPr>
        <p:spPr/>
        <p:txBody>
          <a:bodyPr>
            <a:normAutofit/>
          </a:bodyPr>
          <a:lstStyle/>
          <a:p>
            <a:r>
              <a:rPr lang="en-US" sz="3000" dirty="0">
                <a:latin typeface="Poppins"/>
              </a:rPr>
              <a:t>CASE STUDY: WILDFIRES</a:t>
            </a:r>
          </a:p>
        </p:txBody>
      </p:sp>
      <p:pic>
        <p:nvPicPr>
          <p:cNvPr id="7" name="Content Placeholder 6">
            <a:extLst>
              <a:ext uri="{FF2B5EF4-FFF2-40B4-BE49-F238E27FC236}">
                <a16:creationId xmlns:a16="http://schemas.microsoft.com/office/drawing/2014/main" id="{33526FAB-BCE5-481E-B705-5508D706F765}"/>
              </a:ext>
            </a:extLst>
          </p:cNvPr>
          <p:cNvPicPr>
            <a:picLocks noGrp="1" noChangeAspect="1"/>
          </p:cNvPicPr>
          <p:nvPr>
            <p:ph idx="1"/>
          </p:nvPr>
        </p:nvPicPr>
        <p:blipFill>
          <a:blip r:embed="rId5"/>
          <a:stretch>
            <a:fillRect/>
          </a:stretch>
        </p:blipFill>
        <p:spPr>
          <a:xfrm>
            <a:off x="7048501" y="0"/>
            <a:ext cx="5143499" cy="6858000"/>
          </a:xfrm>
          <a:prstGeom prst="rect">
            <a:avLst/>
          </a:prstGeom>
          <a:ln>
            <a:solidFill>
              <a:schemeClr val="tx1"/>
            </a:solidFill>
          </a:ln>
        </p:spPr>
      </p:pic>
      <p:sp>
        <p:nvSpPr>
          <p:cNvPr id="8" name="TextBox 7">
            <a:extLst>
              <a:ext uri="{FF2B5EF4-FFF2-40B4-BE49-F238E27FC236}">
                <a16:creationId xmlns:a16="http://schemas.microsoft.com/office/drawing/2014/main" id="{B11AE69F-39BA-4E33-A3E3-6A6D628B7D1C}"/>
              </a:ext>
            </a:extLst>
          </p:cNvPr>
          <p:cNvSpPr txBox="1"/>
          <p:nvPr/>
        </p:nvSpPr>
        <p:spPr>
          <a:xfrm>
            <a:off x="548640" y="2034540"/>
            <a:ext cx="5886450" cy="3416320"/>
          </a:xfrm>
          <a:prstGeom prst="rect">
            <a:avLst/>
          </a:prstGeom>
          <a:noFill/>
        </p:spPr>
        <p:txBody>
          <a:bodyPr wrap="square" rtlCol="0">
            <a:spAutoFit/>
          </a:bodyPr>
          <a:lstStyle/>
          <a:p>
            <a:r>
              <a:rPr lang="en-US" dirty="0">
                <a:latin typeface="Lato Light"/>
              </a:rPr>
              <a:t>Communicate with the public on the steps that must take place before a safe re-entry can take place.</a:t>
            </a:r>
          </a:p>
          <a:p>
            <a:endParaRPr lang="en-US" dirty="0">
              <a:latin typeface="Lato Light"/>
            </a:endParaRPr>
          </a:p>
          <a:p>
            <a:r>
              <a:rPr lang="en-US" dirty="0">
                <a:latin typeface="Lato Light"/>
              </a:rPr>
              <a:t>Communicate with the public while the re-entry is taking place. Keep them informed of changes – and there will be changes!</a:t>
            </a:r>
          </a:p>
          <a:p>
            <a:endParaRPr lang="en-US" dirty="0">
              <a:latin typeface="Lato Light"/>
            </a:endParaRPr>
          </a:p>
          <a:p>
            <a:r>
              <a:rPr lang="en-US" dirty="0">
                <a:latin typeface="Lato Light"/>
              </a:rPr>
              <a:t>Communicate with the public after re-entry has taken place. Get their feedback. What worked, what did not, what needs improvement.</a:t>
            </a:r>
          </a:p>
          <a:p>
            <a:endParaRPr lang="en-US" dirty="0">
              <a:latin typeface="Lato Light"/>
            </a:endParaRPr>
          </a:p>
          <a:p>
            <a:endParaRPr lang="en-US" dirty="0">
              <a:latin typeface="Lato Light"/>
            </a:endParaRPr>
          </a:p>
        </p:txBody>
      </p:sp>
      <p:pic>
        <p:nvPicPr>
          <p:cNvPr id="4" name="Audio 3">
            <a:hlinkClick r:id="" action="ppaction://media"/>
            <a:extLst>
              <a:ext uri="{FF2B5EF4-FFF2-40B4-BE49-F238E27FC236}">
                <a16:creationId xmlns:a16="http://schemas.microsoft.com/office/drawing/2014/main" id="{26FC83B3-BFDE-408F-97C8-A4EE8EC96D5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078865109"/>
      </p:ext>
    </p:extLst>
  </p:cSld>
  <p:clrMapOvr>
    <a:masterClrMapping/>
  </p:clrMapOvr>
  <mc:AlternateContent xmlns:mc="http://schemas.openxmlformats.org/markup-compatibility/2006">
    <mc:Choice xmlns:p14="http://schemas.microsoft.com/office/powerpoint/2010/main" Requires="p14">
      <p:transition spd="med" p14:dur="700" advTm="46798">
        <p:fade/>
      </p:transition>
    </mc:Choice>
    <mc:Fallback>
      <p:transition spd="med" advTm="4679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D1CCD-2AEF-41EA-A3E4-299A041A7498}"/>
              </a:ext>
            </a:extLst>
          </p:cNvPr>
          <p:cNvSpPr>
            <a:spLocks noGrp="1"/>
          </p:cNvSpPr>
          <p:nvPr>
            <p:ph type="title"/>
          </p:nvPr>
        </p:nvSpPr>
        <p:spPr/>
        <p:txBody>
          <a:bodyPr>
            <a:normAutofit/>
          </a:bodyPr>
          <a:lstStyle/>
          <a:p>
            <a:pPr algn="ctr"/>
            <a:r>
              <a:rPr lang="en-US" sz="3000" dirty="0">
                <a:latin typeface="Poppins"/>
              </a:rPr>
              <a:t>QUESTIONS?</a:t>
            </a:r>
          </a:p>
        </p:txBody>
      </p:sp>
      <p:pic>
        <p:nvPicPr>
          <p:cNvPr id="7" name="Content Placeholder 6" descr="A picture containing sky, outdoor, day&#10;&#10;Description automatically generated">
            <a:extLst>
              <a:ext uri="{FF2B5EF4-FFF2-40B4-BE49-F238E27FC236}">
                <a16:creationId xmlns:a16="http://schemas.microsoft.com/office/drawing/2014/main" id="{09036388-25DB-4B4C-959C-6BC9D59AF998}"/>
              </a:ext>
            </a:extLst>
          </p:cNvPr>
          <p:cNvPicPr>
            <a:picLocks noGrp="1" noChangeAspect="1"/>
          </p:cNvPicPr>
          <p:nvPr>
            <p:ph idx="1"/>
          </p:nvPr>
        </p:nvPicPr>
        <p:blipFill>
          <a:blip r:embed="rId3"/>
          <a:stretch>
            <a:fillRect/>
          </a:stretch>
        </p:blipFill>
        <p:spPr>
          <a:xfrm rot="5400000">
            <a:off x="1232534" y="2383153"/>
            <a:ext cx="4343400" cy="3257550"/>
          </a:xfrm>
        </p:spPr>
      </p:pic>
      <p:pic>
        <p:nvPicPr>
          <p:cNvPr id="9" name="Picture 8" descr="A picture containing text, tree, outdoor&#10;&#10;Description automatically generated">
            <a:extLst>
              <a:ext uri="{FF2B5EF4-FFF2-40B4-BE49-F238E27FC236}">
                <a16:creationId xmlns:a16="http://schemas.microsoft.com/office/drawing/2014/main" id="{5A53290C-FCB4-4D84-A890-465035188A9D}"/>
              </a:ext>
            </a:extLst>
          </p:cNvPr>
          <p:cNvPicPr>
            <a:picLocks noChangeAspect="1"/>
          </p:cNvPicPr>
          <p:nvPr/>
        </p:nvPicPr>
        <p:blipFill>
          <a:blip r:embed="rId4"/>
          <a:stretch>
            <a:fillRect/>
          </a:stretch>
        </p:blipFill>
        <p:spPr>
          <a:xfrm rot="5400000">
            <a:off x="6616065" y="2383153"/>
            <a:ext cx="4343401" cy="3257551"/>
          </a:xfrm>
          <a:prstGeom prst="rect">
            <a:avLst/>
          </a:prstGeom>
        </p:spPr>
      </p:pic>
    </p:spTree>
    <p:extLst>
      <p:ext uri="{BB962C8B-B14F-4D97-AF65-F5344CB8AC3E}">
        <p14:creationId xmlns:p14="http://schemas.microsoft.com/office/powerpoint/2010/main" val="1074905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Sales Direction 16X9">
  <a:themeElements>
    <a:clrScheme name="Custom 3">
      <a:dk1>
        <a:sysClr val="windowText" lastClr="000000"/>
      </a:dk1>
      <a:lt1>
        <a:sysClr val="window" lastClr="FFFFFF"/>
      </a:lt1>
      <a:dk2>
        <a:srgbClr val="44546A"/>
      </a:dk2>
      <a:lt2>
        <a:srgbClr val="E7E6E6"/>
      </a:lt2>
      <a:accent1>
        <a:srgbClr val="E94E40"/>
      </a:accent1>
      <a:accent2>
        <a:srgbClr val="E94E40"/>
      </a:accent2>
      <a:accent3>
        <a:srgbClr val="757070"/>
      </a:accent3>
      <a:accent4>
        <a:srgbClr val="E94E40"/>
      </a:accent4>
      <a:accent5>
        <a:srgbClr val="CC5800"/>
      </a:accent5>
      <a:accent6>
        <a:srgbClr val="C3CC5A"/>
      </a:accent6>
      <a:hlink>
        <a:srgbClr val="0070C0"/>
      </a:hlink>
      <a:folHlink>
        <a:srgbClr val="0070C0"/>
      </a:folHlink>
    </a:clrScheme>
    <a:fontScheme name="Book Antiqua">
      <a:majorFont>
        <a:latin typeface="Book Antiqua"/>
        <a:ea typeface=""/>
        <a:cs typeface=""/>
      </a:majorFont>
      <a:minorFont>
        <a:latin typeface="Book Antiqu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usiness direction presentation (widescreen).potx" id="{D17AB31B-F25B-45F4-B34E-C6982D129A29}" vid="{B63A7B92-8C2A-4E6A-9062-768A2448E61C}"/>
    </a:ext>
  </a:extLst>
</a:theme>
</file>

<file path=ppt/theme/theme2.xml><?xml version="1.0" encoding="utf-8"?>
<a:theme xmlns:a="http://schemas.openxmlformats.org/drawingml/2006/main" name="Office Theme">
  <a:themeElements>
    <a:clrScheme name="SalesDirection">
      <a:dk1>
        <a:srgbClr val="595959"/>
      </a:dk1>
      <a:lt1>
        <a:sysClr val="window" lastClr="FFFFFF"/>
      </a:lt1>
      <a:dk2>
        <a:srgbClr val="000000"/>
      </a:dk2>
      <a:lt2>
        <a:srgbClr val="F2F2F2"/>
      </a:lt2>
      <a:accent1>
        <a:srgbClr val="1EB8C1"/>
      </a:accent1>
      <a:accent2>
        <a:srgbClr val="EF7920"/>
      </a:accent2>
      <a:accent3>
        <a:srgbClr val="EFC119"/>
      </a:accent3>
      <a:accent4>
        <a:srgbClr val="969890"/>
      </a:accent4>
      <a:accent5>
        <a:srgbClr val="50B4F2"/>
      </a:accent5>
      <a:accent6>
        <a:srgbClr val="C05A3A"/>
      </a:accent6>
      <a:hlink>
        <a:srgbClr val="EFC119"/>
      </a:hlink>
      <a:folHlink>
        <a:srgbClr val="969890"/>
      </a:folHlink>
    </a:clrScheme>
    <a:fontScheme name="Book Antiqua">
      <a:majorFont>
        <a:latin typeface="Book Antiqua"/>
        <a:ea typeface=""/>
        <a:cs typeface=""/>
      </a:majorFont>
      <a:minorFont>
        <a:latin typeface="Book Antiqu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SalesDirection">
      <a:dk1>
        <a:srgbClr val="595959"/>
      </a:dk1>
      <a:lt1>
        <a:sysClr val="window" lastClr="FFFFFF"/>
      </a:lt1>
      <a:dk2>
        <a:srgbClr val="000000"/>
      </a:dk2>
      <a:lt2>
        <a:srgbClr val="F2F2F2"/>
      </a:lt2>
      <a:accent1>
        <a:srgbClr val="1EB8C1"/>
      </a:accent1>
      <a:accent2>
        <a:srgbClr val="EF7920"/>
      </a:accent2>
      <a:accent3>
        <a:srgbClr val="EFC119"/>
      </a:accent3>
      <a:accent4>
        <a:srgbClr val="969890"/>
      </a:accent4>
      <a:accent5>
        <a:srgbClr val="50B4F2"/>
      </a:accent5>
      <a:accent6>
        <a:srgbClr val="C05A3A"/>
      </a:accent6>
      <a:hlink>
        <a:srgbClr val="EFC119"/>
      </a:hlink>
      <a:folHlink>
        <a:srgbClr val="969890"/>
      </a:folHlink>
    </a:clrScheme>
    <a:fontScheme name="Book Antiqua">
      <a:majorFont>
        <a:latin typeface="Book Antiqua"/>
        <a:ea typeface=""/>
        <a:cs typeface=""/>
      </a:majorFont>
      <a:minorFont>
        <a:latin typeface="Book Antiqu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A882C5B642EB0499C562D83B8EBE006" ma:contentTypeVersion="13" ma:contentTypeDescription="Create a new document." ma:contentTypeScope="" ma:versionID="1f9ae9591c9408302eeba8da30003fc6">
  <xsd:schema xmlns:xsd="http://www.w3.org/2001/XMLSchema" xmlns:xs="http://www.w3.org/2001/XMLSchema" xmlns:p="http://schemas.microsoft.com/office/2006/metadata/properties" xmlns:ns2="176a1d27-b217-4962-98cd-ce807b7fe328" xmlns:ns3="cbd25385-9b66-447c-aad3-2f7984da72c3" targetNamespace="http://schemas.microsoft.com/office/2006/metadata/properties" ma:root="true" ma:fieldsID="bd59c73fd1370eb3cb005231b3bc4388" ns2:_="" ns3:_="">
    <xsd:import namespace="176a1d27-b217-4962-98cd-ce807b7fe328"/>
    <xsd:import namespace="cbd25385-9b66-447c-aad3-2f7984da72c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3:SharedWithUsers" minOccurs="0"/>
                <xsd:element ref="ns3:SharedWithDetails"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76a1d27-b217-4962-98cd-ce807b7fe32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bd25385-9b66-447c-aad3-2f7984da72c3"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F88BDA8-E3F3-41D0-9B99-BBCCFE7BAE6C}"/>
</file>

<file path=customXml/itemProps2.xml><?xml version="1.0" encoding="utf-8"?>
<ds:datastoreItem xmlns:ds="http://schemas.openxmlformats.org/officeDocument/2006/customXml" ds:itemID="{C73433CE-9DFF-4AEE-BABC-8B51AEFBCC95}"/>
</file>

<file path=customXml/itemProps3.xml><?xml version="1.0" encoding="utf-8"?>
<ds:datastoreItem xmlns:ds="http://schemas.openxmlformats.org/officeDocument/2006/customXml" ds:itemID="{1212AA0D-5FD6-47DA-ACFC-B7166C6F4CC6}"/>
</file>

<file path=docProps/app.xml><?xml version="1.0" encoding="utf-8"?>
<Properties xmlns="http://schemas.openxmlformats.org/officeDocument/2006/extended-properties" xmlns:vt="http://schemas.openxmlformats.org/officeDocument/2006/docPropsVTypes">
  <TotalTime>582</TotalTime>
  <Words>3089</Words>
  <Application>Microsoft Office PowerPoint</Application>
  <PresentationFormat>Widescreen</PresentationFormat>
  <Paragraphs>234</Paragraphs>
  <Slides>10</Slides>
  <Notes>10</Notes>
  <HiddenSlides>0</HiddenSlides>
  <MMClips>8</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vt:i4>
      </vt:variant>
    </vt:vector>
  </HeadingPairs>
  <TitlesOfParts>
    <vt:vector size="17" baseType="lpstr">
      <vt:lpstr>Arial</vt:lpstr>
      <vt:lpstr>Book Antiqua</vt:lpstr>
      <vt:lpstr>Courier New</vt:lpstr>
      <vt:lpstr>Lato Light</vt:lpstr>
      <vt:lpstr>Poppins</vt:lpstr>
      <vt:lpstr>Poppins Light</vt:lpstr>
      <vt:lpstr>Sales Direction 16X9</vt:lpstr>
      <vt:lpstr>Enter at Your Own Risk</vt:lpstr>
      <vt:lpstr>WHAT WE WILL COVER</vt:lpstr>
      <vt:lpstr>WHY TALK ABOUT RE-ENTRY? </vt:lpstr>
      <vt:lpstr>PowerPoint Presentation</vt:lpstr>
      <vt:lpstr>PowerPoint Presentation</vt:lpstr>
      <vt:lpstr>The Key is Transparency</vt:lpstr>
      <vt:lpstr>PowerPoint Presentation</vt:lpstr>
      <vt:lpstr>CASE STUDY: WILDFIRES</vt:lpstr>
      <vt:lpstr>QUESTIONS?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Enter at Your Own Risk</dc:title>
  <dc:creator>Auclair, Joanne</dc:creator>
  <cp:lastModifiedBy>Auclair, Joanne</cp:lastModifiedBy>
  <cp:revision>53</cp:revision>
  <cp:lastPrinted>2021-10-18T15:11:23Z</cp:lastPrinted>
  <dcterms:created xsi:type="dcterms:W3CDTF">2021-09-15T19:50:00Z</dcterms:created>
  <dcterms:modified xsi:type="dcterms:W3CDTF">2021-10-21T18:53:01Z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0x010100BA882C5B642EB0499C562D83B8EBE006</vt:lpwstr>
  </property>
</Properties>
</file>